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9" r:id="rId2"/>
    <p:sldId id="300" r:id="rId3"/>
    <p:sldId id="289" r:id="rId4"/>
    <p:sldId id="303" r:id="rId5"/>
    <p:sldId id="296" r:id="rId6"/>
    <p:sldId id="305" r:id="rId7"/>
    <p:sldId id="306" r:id="rId8"/>
    <p:sldId id="264" r:id="rId9"/>
    <p:sldId id="308" r:id="rId10"/>
    <p:sldId id="309" r:id="rId11"/>
    <p:sldId id="311" r:id="rId12"/>
    <p:sldId id="312" r:id="rId13"/>
    <p:sldId id="317" r:id="rId14"/>
    <p:sldId id="318" r:id="rId15"/>
    <p:sldId id="319" r:id="rId16"/>
    <p:sldId id="320" r:id="rId17"/>
    <p:sldId id="321" r:id="rId18"/>
    <p:sldId id="332" r:id="rId19"/>
    <p:sldId id="333" r:id="rId20"/>
    <p:sldId id="287" r:id="rId21"/>
    <p:sldId id="288" r:id="rId22"/>
    <p:sldId id="326" r:id="rId23"/>
    <p:sldId id="325" r:id="rId24"/>
    <p:sldId id="327" r:id="rId25"/>
    <p:sldId id="328" r:id="rId26"/>
    <p:sldId id="329" r:id="rId27"/>
    <p:sldId id="331" r:id="rId28"/>
    <p:sldId id="285" r:id="rId29"/>
    <p:sldId id="286" r:id="rId30"/>
  </p:sldIdLst>
  <p:sldSz cx="18288000" cy="10287000"/>
  <p:notesSz cx="6858000" cy="9144000"/>
  <p:embeddedFontLst>
    <p:embeddedFont>
      <p:font typeface="Arial Narrow" pitchFamily="34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Leelawadee UI" pitchFamily="34" charset="-34"/>
      <p:regular r:id="rId39"/>
      <p:bold r:id="rId40"/>
    </p:embeddedFont>
    <p:embeddedFont>
      <p:font typeface="Bahnschrift" pitchFamily="34" charset="0"/>
      <p:regular r:id="rId41"/>
      <p:bold r:id="rId42"/>
    </p:embeddedFont>
    <p:embeddedFont>
      <p:font typeface="Lucida Sans Unicode" pitchFamily="34" charset="0"/>
      <p:regular r:id="rId43"/>
    </p:embeddedFont>
    <p:embeddedFont>
      <p:font typeface="Microsoft YaHei" pitchFamily="34" charset="-122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2" autoAdjust="0"/>
    <p:restoredTop sz="94598" autoAdjust="0"/>
  </p:normalViewPr>
  <p:slideViewPr>
    <p:cSldViewPr>
      <p:cViewPr>
        <p:scale>
          <a:sx n="40" d="100"/>
          <a:sy n="40" d="100"/>
        </p:scale>
        <p:origin x="-4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3855" y="9944100"/>
            <a:ext cx="18267218" cy="3178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 userDrawn="1"/>
        </p:nvSpPr>
        <p:spPr>
          <a:xfrm>
            <a:off x="15087600" y="9944100"/>
            <a:ext cx="3165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baseline="0" dirty="0" smtClean="0">
                <a:latin typeface="Bahnschrift" pitchFamily="34" charset="0"/>
              </a:rPr>
              <a:t>“ A Tapovan group company “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98565"/>
            <a:ext cx="2152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dmin\Downloads\TAPOVAN LOG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664" y="114300"/>
            <a:ext cx="1215136" cy="12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3855" y="9944100"/>
            <a:ext cx="18267218" cy="3178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 userDrawn="1"/>
        </p:nvSpPr>
        <p:spPr>
          <a:xfrm>
            <a:off x="15087600" y="9944100"/>
            <a:ext cx="3165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baseline="0" dirty="0" smtClean="0">
                <a:latin typeface="Bahnschrift" pitchFamily="34" charset="0"/>
              </a:rPr>
              <a:t>“ A Tapovan group company “ </a:t>
            </a:r>
          </a:p>
        </p:txBody>
      </p:sp>
      <p:pic>
        <p:nvPicPr>
          <p:cNvPr id="8" name="Picture 2" descr="C:\Users\admin\Downloads\TAPOVAN 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6664" y="114300"/>
            <a:ext cx="1215136" cy="12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3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vijay.mankare@tapovantools.in" TargetMode="External"/><Relationship Id="rId2" Type="http://schemas.openxmlformats.org/officeDocument/2006/relationships/hyperlink" Target="mailto:abhishek.mankare@tapovantools.i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mailto:npd@tapovantools.i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:\Company presentation\Presentation\Untitled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048"/>
          <a:stretch/>
        </p:blipFill>
        <p:spPr bwMode="auto">
          <a:xfrm>
            <a:off x="10397613" y="4499761"/>
            <a:ext cx="7656059" cy="53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/>
          <p:cNvSpPr txBox="1"/>
          <p:nvPr/>
        </p:nvSpPr>
        <p:spPr>
          <a:xfrm>
            <a:off x="990599" y="6632090"/>
            <a:ext cx="9372600" cy="1029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453"/>
              </a:lnSpc>
            </a:pPr>
            <a:r>
              <a:rPr lang="en-US" sz="4000" b="1" dirty="0">
                <a:solidFill>
                  <a:srgbClr val="2A2E3A"/>
                </a:solidFill>
                <a:latin typeface="Leelawadee UI" pitchFamily="34" charset="-34"/>
                <a:ea typeface="Klein Bold"/>
                <a:cs typeface="Leelawadee UI" pitchFamily="34" charset="-34"/>
                <a:sym typeface="Klein Bold"/>
              </a:rPr>
              <a:t>TAPOVAN TOOLS </a:t>
            </a:r>
            <a:r>
              <a:rPr lang="en-US" sz="4000" b="1" dirty="0" smtClean="0">
                <a:solidFill>
                  <a:srgbClr val="2A2E3A"/>
                </a:solidFill>
                <a:latin typeface="Leelawadee UI" pitchFamily="34" charset="-34"/>
                <a:ea typeface="Klein Bold"/>
                <a:cs typeface="Leelawadee UI" pitchFamily="34" charset="-34"/>
                <a:sym typeface="Klein Bold"/>
              </a:rPr>
              <a:t>&amp; </a:t>
            </a:r>
            <a:r>
              <a:rPr lang="en-US" sz="4000" b="1" dirty="0">
                <a:solidFill>
                  <a:srgbClr val="2A2E3A"/>
                </a:solidFill>
                <a:latin typeface="Leelawadee UI" pitchFamily="34" charset="-34"/>
                <a:ea typeface="Klein Bold"/>
                <a:cs typeface="Leelawadee UI" pitchFamily="34" charset="-34"/>
                <a:sym typeface="Klein Bold"/>
              </a:rPr>
              <a:t>PROTO TECH LLP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2421726" y="7734300"/>
            <a:ext cx="651034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1"/>
              </a:lnSpc>
            </a:pPr>
            <a:r>
              <a:rPr lang="en-US" sz="2100" b="1" i="1" dirty="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EXCELLENCE IN ENGINEERING SOLUTIONS</a:t>
            </a:r>
          </a:p>
        </p:txBody>
      </p:sp>
      <p:pic>
        <p:nvPicPr>
          <p:cNvPr id="7" name="Picture 2" descr="C:\Users\admin\Downloads\TAPOVAN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75182"/>
            <a:ext cx="4495800" cy="477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43887" y="11811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Tool Design Dept.</a:t>
            </a:r>
            <a:endParaRPr lang="en-IN" sz="2400" dirty="0"/>
          </a:p>
        </p:txBody>
      </p:sp>
      <p:sp>
        <p:nvSpPr>
          <p:cNvPr id="11" name="TextBox 9"/>
          <p:cNvSpPr txBox="1"/>
          <p:nvPr/>
        </p:nvSpPr>
        <p:spPr>
          <a:xfrm>
            <a:off x="838200" y="3063776"/>
            <a:ext cx="5257800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2400" dirty="0">
                <a:sym typeface="Helios"/>
              </a:rPr>
              <a:t>Design Team:-</a:t>
            </a:r>
          </a:p>
          <a:p>
            <a:pPr marL="345440" lvl="1" algn="l">
              <a:lnSpc>
                <a:spcPts val="4479"/>
              </a:lnSpc>
            </a:pPr>
            <a:r>
              <a:rPr lang="en-US" sz="2400" dirty="0" smtClean="0">
                <a:sym typeface="Helios"/>
              </a:rPr>
              <a:t>                   Design </a:t>
            </a:r>
            <a:r>
              <a:rPr lang="en-US" sz="2400" dirty="0">
                <a:sym typeface="Helios"/>
              </a:rPr>
              <a:t>Head </a:t>
            </a:r>
            <a:r>
              <a:rPr lang="en-US" sz="2400" dirty="0" smtClean="0">
                <a:sym typeface="Helios"/>
              </a:rPr>
              <a:t>- 2</a:t>
            </a:r>
            <a:endParaRPr lang="en-US" sz="2400" dirty="0">
              <a:sym typeface="Helios"/>
            </a:endParaRPr>
          </a:p>
          <a:p>
            <a:pPr marL="345440" lvl="1" algn="l">
              <a:lnSpc>
                <a:spcPts val="4479"/>
              </a:lnSpc>
            </a:pPr>
            <a:r>
              <a:rPr lang="en-US" sz="2400" dirty="0" smtClean="0">
                <a:sym typeface="Helios"/>
              </a:rPr>
              <a:t>                Tool Designers - 4</a:t>
            </a:r>
          </a:p>
          <a:p>
            <a:pPr marL="345440" lvl="1">
              <a:lnSpc>
                <a:spcPts val="4479"/>
              </a:lnSpc>
            </a:pPr>
            <a:r>
              <a:rPr lang="en-US" sz="2400" dirty="0" smtClean="0">
                <a:sym typeface="Helios"/>
              </a:rPr>
              <a:t>                        Draftsman - 2</a:t>
            </a:r>
            <a:endParaRPr lang="en-US" sz="2400" dirty="0">
              <a:sym typeface="Helios"/>
            </a:endParaRPr>
          </a:p>
          <a:p>
            <a:pPr marL="345440" lvl="1" algn="l">
              <a:lnSpc>
                <a:spcPts val="4479"/>
              </a:lnSpc>
            </a:pPr>
            <a:endParaRPr lang="en-US" sz="2400" dirty="0">
              <a:sym typeface="Helio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6910350"/>
            <a:ext cx="6431569" cy="2728950"/>
            <a:chOff x="609600" y="5694127"/>
            <a:chExt cx="6431569" cy="2728950"/>
          </a:xfrm>
        </p:grpSpPr>
        <p:sp>
          <p:nvSpPr>
            <p:cNvPr id="5" name="TextBox 4"/>
            <p:cNvSpPr txBox="1"/>
            <p:nvPr/>
          </p:nvSpPr>
          <p:spPr>
            <a:xfrm>
              <a:off x="2022610" y="5694127"/>
              <a:ext cx="39352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 smtClean="0">
                  <a:latin typeface="Arial Narrow" pitchFamily="34" charset="0"/>
                </a:rPr>
                <a:t>Design Software:</a:t>
              </a:r>
            </a:p>
            <a:p>
              <a:r>
                <a:rPr lang="en-IN" sz="2400" b="1" dirty="0" smtClean="0">
                  <a:latin typeface="Arial Narrow" pitchFamily="34" charset="0"/>
                </a:rPr>
                <a:t>UG NX 11.0     : </a:t>
              </a:r>
              <a:r>
                <a:rPr lang="en-IN" sz="2400" b="1" dirty="0">
                  <a:latin typeface="Arial Narrow" pitchFamily="34" charset="0"/>
                </a:rPr>
                <a:t>2</a:t>
              </a:r>
              <a:r>
                <a:rPr lang="en-IN" sz="2400" b="1" dirty="0" smtClean="0">
                  <a:latin typeface="Arial Narrow" pitchFamily="34" charset="0"/>
                </a:rPr>
                <a:t> seats</a:t>
              </a:r>
            </a:p>
            <a:p>
              <a:r>
                <a:rPr lang="en-IN" sz="2400" b="1" dirty="0" smtClean="0">
                  <a:latin typeface="Arial Narrow" pitchFamily="34" charset="0"/>
                </a:rPr>
                <a:t>CATIA V5 R27 :  5  seats</a:t>
              </a:r>
            </a:p>
            <a:p>
              <a:endParaRPr lang="en-US" sz="2400" b="1" dirty="0">
                <a:latin typeface="Arial Narrow" pitchFamily="34" charset="0"/>
              </a:endParaRPr>
            </a:p>
            <a:p>
              <a:r>
                <a:rPr lang="en-US" sz="2400" b="1" dirty="0" smtClean="0">
                  <a:latin typeface="Arial Narrow" pitchFamily="34" charset="0"/>
                </a:rPr>
                <a:t>Simulation Software</a:t>
              </a:r>
            </a:p>
            <a:p>
              <a:r>
                <a:rPr lang="en-US" sz="2400" b="1" dirty="0" err="1" smtClean="0">
                  <a:latin typeface="Arial Narrow" pitchFamily="34" charset="0"/>
                </a:rPr>
                <a:t>AutoForm</a:t>
              </a:r>
              <a:r>
                <a:rPr lang="en-US" sz="2400" b="1" dirty="0" smtClean="0">
                  <a:latin typeface="Arial Narrow" pitchFamily="34" charset="0"/>
                </a:rPr>
                <a:t> – 1 seat</a:t>
              </a:r>
              <a:endParaRPr lang="en-IN" sz="2400" b="1" dirty="0">
                <a:latin typeface="Arial Narrow" pitchFamily="34" charset="0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00" y="6442313"/>
              <a:ext cx="720080" cy="2154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Related imag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300" y="6057900"/>
              <a:ext cx="802063" cy="2927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9600" y="8115300"/>
              <a:ext cx="64315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i="1" dirty="0"/>
                <a:t>*All product names, logos, and brands are property of their respective owners.*</a:t>
              </a:r>
            </a:p>
          </p:txBody>
        </p:sp>
        <p:pic>
          <p:nvPicPr>
            <p:cNvPr id="15" name="Picture 5" descr="Image result for autoform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7658100"/>
              <a:ext cx="1152128" cy="2470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916253"/>
            <a:ext cx="6436492" cy="3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3600" y="6805816"/>
            <a:ext cx="4343400" cy="296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admin\Downloads\pics\WhatsApp Image 2024-11-10 at 16.56.45_9e9a409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81" y="2136774"/>
            <a:ext cx="10678047" cy="487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6616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710852" y="1024235"/>
            <a:ext cx="540494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Tooling </a:t>
            </a:r>
            <a:r>
              <a:rPr lang="en-US" sz="2400" dirty="0"/>
              <a:t>Division</a:t>
            </a:r>
            <a:endParaRPr lang="en-IN" sz="2400" dirty="0"/>
          </a:p>
        </p:txBody>
      </p:sp>
      <p:sp>
        <p:nvSpPr>
          <p:cNvPr id="3" name="Rectangle 2"/>
          <p:cNvSpPr/>
          <p:nvPr/>
        </p:nvSpPr>
        <p:spPr>
          <a:xfrm>
            <a:off x="716315" y="2245871"/>
            <a:ext cx="15285686" cy="2862120"/>
          </a:xfrm>
          <a:prstGeom prst="rect">
            <a:avLst/>
          </a:prstGeom>
        </p:spPr>
        <p:txBody>
          <a:bodyPr wrap="square" lIns="91241" tIns="45620" rIns="91241" bIns="45620"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latin typeface="Arial Narrow" pitchFamily="34" charset="0"/>
                <a:cs typeface="Arial" panose="020B0604020202020204" pitchFamily="34" charset="0"/>
              </a:rPr>
              <a:t>Tooling </a:t>
            </a:r>
            <a:r>
              <a:rPr lang="en-US" sz="2400" b="1" dirty="0">
                <a:latin typeface="Arial Narrow" pitchFamily="34" charset="0"/>
                <a:cs typeface="Arial" panose="020B0604020202020204" pitchFamily="34" charset="0"/>
              </a:rPr>
              <a:t>Division </a:t>
            </a:r>
            <a:r>
              <a:rPr lang="en-US" sz="2400" b="1" dirty="0" smtClean="0">
                <a:latin typeface="Arial Narrow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latin typeface="Arial Narrow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TD 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delivers end to end solution for automotive sheet metal parts includes I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nner &amp; 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o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uter 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p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anels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reinforcements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frame 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parts from 0.2mm to 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12mm 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with specialization in critical  Parts. 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And also ensure 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first-time quality in 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Tandem &amp; progressive 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tools </a:t>
            </a:r>
            <a:endParaRPr lang="en-US" sz="2400" i="1" dirty="0" smtClean="0">
              <a:latin typeface="Arial Narrow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sz="2400" i="1" dirty="0" smtClean="0">
              <a:latin typeface="Arial Narrow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No of Tool makers  :- 12</a:t>
            </a:r>
          </a:p>
          <a:p>
            <a:pPr algn="just">
              <a:defRPr/>
            </a:pP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Over Head Crane :- 15 Ton (1 - no's)</a:t>
            </a:r>
          </a:p>
          <a:p>
            <a:pPr algn="just">
              <a:defRPr/>
            </a:pP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	                      5 </a:t>
            </a:r>
            <a:r>
              <a:rPr lang="en-US" sz="2400" i="1" dirty="0">
                <a:latin typeface="Arial Narrow" pitchFamily="34" charset="0"/>
                <a:cs typeface="Arial" panose="020B0604020202020204" pitchFamily="34" charset="0"/>
              </a:rPr>
              <a:t>Ton </a:t>
            </a:r>
            <a:r>
              <a:rPr lang="en-US" sz="2400" i="1" dirty="0" smtClean="0">
                <a:latin typeface="Arial Narrow" pitchFamily="34" charset="0"/>
                <a:cs typeface="Arial" panose="020B0604020202020204" pitchFamily="34" charset="0"/>
              </a:rPr>
              <a:t>(2 no's)</a:t>
            </a:r>
          </a:p>
          <a:p>
            <a:pPr algn="just">
              <a:defRPr/>
            </a:pPr>
            <a:r>
              <a:rPr lang="en-US" sz="1200" i="1" dirty="0">
                <a:latin typeface="Arial Narrow" pitchFamily="34" charset="0"/>
                <a:cs typeface="Arial" panose="020B0604020202020204" pitchFamily="34" charset="0"/>
              </a:rPr>
              <a:t>	</a:t>
            </a:r>
            <a:r>
              <a:rPr lang="en-US" sz="1200" i="1" dirty="0" smtClean="0">
                <a:latin typeface="Arial Narrow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32661" y="3619500"/>
            <a:ext cx="1999607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Narrow" pitchFamily="34" charset="0"/>
                <a:ea typeface="Roboto Condensed" pitchFamily="2" charset="0"/>
              </a:rPr>
              <a:t>Project Planning &amp; Control</a:t>
            </a:r>
            <a:endParaRPr lang="en-IN" sz="2000" dirty="0">
              <a:latin typeface="Arial Narrow" pitchFamily="34" charset="0"/>
              <a:ea typeface="Roboto Condensed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432398" y="4705157"/>
            <a:ext cx="3733464" cy="6388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2" name="TextBox 11"/>
          <p:cNvSpPr txBox="1"/>
          <p:nvPr/>
        </p:nvSpPr>
        <p:spPr>
          <a:xfrm>
            <a:off x="8084002" y="6135288"/>
            <a:ext cx="997402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IN" sz="2000" dirty="0">
                <a:latin typeface="Arial Narrow" pitchFamily="34" charset="0"/>
              </a:rPr>
              <a:t>Group </a:t>
            </a:r>
            <a:r>
              <a:rPr lang="en-IN" sz="2000" dirty="0" smtClean="0">
                <a:latin typeface="Arial Narrow" pitchFamily="34" charset="0"/>
              </a:rPr>
              <a:t>Leader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0" y="6135287"/>
            <a:ext cx="997402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IN" sz="2000" dirty="0">
                <a:latin typeface="Arial Narrow" pitchFamily="34" charset="0"/>
              </a:rPr>
              <a:t>Group Leader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17802" y="6134284"/>
            <a:ext cx="100051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IN" sz="2000" dirty="0">
                <a:latin typeface="Arial Narrow" pitchFamily="34" charset="0"/>
              </a:rPr>
              <a:t>Group Leader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563599" y="6134100"/>
            <a:ext cx="997403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IN" sz="2000" dirty="0">
                <a:latin typeface="Arial Narrow" pitchFamily="34" charset="0"/>
              </a:rPr>
              <a:t>Group Leader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77200" y="7353301"/>
            <a:ext cx="997402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 smtClean="0">
                <a:latin typeface="Arial Narrow" pitchFamily="34" charset="0"/>
              </a:rPr>
              <a:t>Tool Makers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0" y="7353300"/>
            <a:ext cx="997402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Tool Makers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07891" y="7354997"/>
            <a:ext cx="1000511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Tool Makers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63599" y="7353300"/>
            <a:ext cx="997403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Tool Makers</a:t>
            </a:r>
            <a:endParaRPr lang="en-IN" sz="2000" dirty="0">
              <a:latin typeface="Arial Narrow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308146" y="5521224"/>
            <a:ext cx="9911" cy="600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4047020" y="5521224"/>
            <a:ext cx="15281" cy="585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7" name="TextBox 26"/>
          <p:cNvSpPr txBox="1"/>
          <p:nvPr/>
        </p:nvSpPr>
        <p:spPr>
          <a:xfrm>
            <a:off x="8990369" y="5182020"/>
            <a:ext cx="1003605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Narrow" pitchFamily="34" charset="0"/>
                <a:ea typeface="Roboto Condensed" pitchFamily="2" charset="0"/>
              </a:rPr>
              <a:t>Design team-1</a:t>
            </a:r>
            <a:endParaRPr lang="en-IN" sz="2000" dirty="0">
              <a:latin typeface="Arial Narrow" pitchFamily="34" charset="0"/>
              <a:ea typeface="Roboto Condensed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673357" y="5167281"/>
            <a:ext cx="1036509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Narrow" pitchFamily="34" charset="0"/>
                <a:ea typeface="Roboto Condensed" pitchFamily="2" charset="0"/>
              </a:rPr>
              <a:t>Design team-2</a:t>
            </a:r>
            <a:endParaRPr lang="en-IN" sz="2000" dirty="0">
              <a:latin typeface="Arial Narrow" pitchFamily="34" charset="0"/>
              <a:ea typeface="Roboto Condensed" pitchFamily="2" charset="0"/>
            </a:endParaRPr>
          </a:p>
        </p:txBody>
      </p:sp>
      <p:cxnSp>
        <p:nvCxnSpPr>
          <p:cNvPr id="31" name="Straight Connector 30"/>
          <p:cNvCxnSpPr>
            <a:stCxn id="28" idx="3"/>
          </p:cNvCxnSpPr>
          <p:nvPr/>
        </p:nvCxnSpPr>
        <p:spPr>
          <a:xfrm>
            <a:off x="13709866" y="5521224"/>
            <a:ext cx="352435" cy="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2" name="Straight Connector 31"/>
          <p:cNvCxnSpPr>
            <a:endCxn id="28" idx="1"/>
          </p:cNvCxnSpPr>
          <p:nvPr/>
        </p:nvCxnSpPr>
        <p:spPr>
          <a:xfrm>
            <a:off x="12308146" y="5521224"/>
            <a:ext cx="365211" cy="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5" name="Straight Connector 34"/>
          <p:cNvCxnSpPr>
            <a:stCxn id="27" idx="3"/>
          </p:cNvCxnSpPr>
          <p:nvPr/>
        </p:nvCxnSpPr>
        <p:spPr>
          <a:xfrm flipV="1">
            <a:off x="9993974" y="5521224"/>
            <a:ext cx="446421" cy="14739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575901" y="5521224"/>
            <a:ext cx="438476" cy="9882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9432399" y="4705157"/>
            <a:ext cx="0" cy="444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3165862" y="4711545"/>
            <a:ext cx="1" cy="451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39" name="Straight Arrow Connector 38"/>
          <p:cNvCxnSpPr>
            <a:stCxn id="4" idx="2"/>
          </p:cNvCxnSpPr>
          <p:nvPr/>
        </p:nvCxnSpPr>
        <p:spPr>
          <a:xfrm flipH="1">
            <a:off x="11332464" y="4327386"/>
            <a:ext cx="1" cy="384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8575901" y="5521224"/>
            <a:ext cx="6802" cy="653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10440395" y="5521224"/>
            <a:ext cx="0" cy="602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18" name="Straight Arrow Connector 117"/>
          <p:cNvCxnSpPr>
            <a:stCxn id="12" idx="2"/>
            <a:endCxn id="16" idx="0"/>
          </p:cNvCxnSpPr>
          <p:nvPr/>
        </p:nvCxnSpPr>
        <p:spPr>
          <a:xfrm flipH="1">
            <a:off x="8575901" y="6843174"/>
            <a:ext cx="6802" cy="5101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19" name="Straight Arrow Connector 118"/>
          <p:cNvCxnSpPr>
            <a:stCxn id="14" idx="2"/>
            <a:endCxn id="18" idx="0"/>
          </p:cNvCxnSpPr>
          <p:nvPr/>
        </p:nvCxnSpPr>
        <p:spPr>
          <a:xfrm flipH="1">
            <a:off x="12308147" y="6842170"/>
            <a:ext cx="9910" cy="5128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20" name="Straight Arrow Connector 119"/>
          <p:cNvCxnSpPr>
            <a:stCxn id="15" idx="2"/>
            <a:endCxn id="19" idx="0"/>
          </p:cNvCxnSpPr>
          <p:nvPr/>
        </p:nvCxnSpPr>
        <p:spPr>
          <a:xfrm>
            <a:off x="14062301" y="6841986"/>
            <a:ext cx="0" cy="511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21" name="Straight Arrow Connector 120"/>
          <p:cNvCxnSpPr>
            <a:stCxn id="13" idx="2"/>
            <a:endCxn id="17" idx="0"/>
          </p:cNvCxnSpPr>
          <p:nvPr/>
        </p:nvCxnSpPr>
        <p:spPr>
          <a:xfrm>
            <a:off x="10404701" y="6843173"/>
            <a:ext cx="0" cy="5101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40" name="TextBox 39"/>
          <p:cNvSpPr txBox="1"/>
          <p:nvPr/>
        </p:nvSpPr>
        <p:spPr>
          <a:xfrm>
            <a:off x="8077200" y="8472518"/>
            <a:ext cx="99740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 smtClean="0">
                <a:latin typeface="Arial Narrow" pitchFamily="34" charset="0"/>
              </a:rPr>
              <a:t>Fitters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906000" y="8472517"/>
            <a:ext cx="99740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Fitters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807891" y="8474214"/>
            <a:ext cx="1000511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Fitters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563599" y="8472517"/>
            <a:ext cx="9974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Fitters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77200" y="9182101"/>
            <a:ext cx="99740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 smtClean="0">
                <a:latin typeface="Arial Narrow" pitchFamily="34" charset="0"/>
              </a:rPr>
              <a:t>Helpers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906000" y="9182100"/>
            <a:ext cx="997402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Helpers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807891" y="9183797"/>
            <a:ext cx="1000511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Helpers</a:t>
            </a:r>
            <a:endParaRPr lang="en-IN" sz="2000" dirty="0">
              <a:latin typeface="Arial Narrow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563599" y="9182100"/>
            <a:ext cx="9974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000" dirty="0">
                <a:latin typeface="Arial Narrow" pitchFamily="34" charset="0"/>
              </a:rPr>
              <a:t>Helpers</a:t>
            </a:r>
            <a:endParaRPr lang="en-IN" sz="2000" dirty="0">
              <a:latin typeface="Arial Narrow" pitchFamily="34" charset="0"/>
            </a:endParaRPr>
          </a:p>
        </p:txBody>
      </p:sp>
      <p:cxnSp>
        <p:nvCxnSpPr>
          <p:cNvPr id="48" name="Straight Arrow Connector 47"/>
          <p:cNvCxnSpPr>
            <a:stCxn id="16" idx="2"/>
            <a:endCxn id="40" idx="0"/>
          </p:cNvCxnSpPr>
          <p:nvPr/>
        </p:nvCxnSpPr>
        <p:spPr>
          <a:xfrm>
            <a:off x="8575901" y="8061187"/>
            <a:ext cx="0" cy="411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49" name="Straight Arrow Connector 48"/>
          <p:cNvCxnSpPr>
            <a:stCxn id="17" idx="2"/>
            <a:endCxn id="41" idx="0"/>
          </p:cNvCxnSpPr>
          <p:nvPr/>
        </p:nvCxnSpPr>
        <p:spPr>
          <a:xfrm>
            <a:off x="10404701" y="8061186"/>
            <a:ext cx="0" cy="411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50" name="Straight Arrow Connector 49"/>
          <p:cNvCxnSpPr>
            <a:stCxn id="18" idx="2"/>
            <a:endCxn id="42" idx="0"/>
          </p:cNvCxnSpPr>
          <p:nvPr/>
        </p:nvCxnSpPr>
        <p:spPr>
          <a:xfrm>
            <a:off x="12308147" y="8062883"/>
            <a:ext cx="0" cy="411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51" name="Straight Arrow Connector 50"/>
          <p:cNvCxnSpPr>
            <a:stCxn id="19" idx="2"/>
            <a:endCxn id="43" idx="0"/>
          </p:cNvCxnSpPr>
          <p:nvPr/>
        </p:nvCxnSpPr>
        <p:spPr>
          <a:xfrm>
            <a:off x="14062301" y="8061186"/>
            <a:ext cx="0" cy="411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58" name="Straight Arrow Connector 57"/>
          <p:cNvCxnSpPr>
            <a:stCxn id="40" idx="2"/>
            <a:endCxn id="44" idx="0"/>
          </p:cNvCxnSpPr>
          <p:nvPr/>
        </p:nvCxnSpPr>
        <p:spPr>
          <a:xfrm>
            <a:off x="8575901" y="8872628"/>
            <a:ext cx="0" cy="309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59" name="Straight Arrow Connector 58"/>
          <p:cNvCxnSpPr>
            <a:stCxn id="41" idx="2"/>
            <a:endCxn id="45" idx="0"/>
          </p:cNvCxnSpPr>
          <p:nvPr/>
        </p:nvCxnSpPr>
        <p:spPr>
          <a:xfrm>
            <a:off x="10404701" y="8872627"/>
            <a:ext cx="0" cy="309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60" name="Straight Arrow Connector 59"/>
          <p:cNvCxnSpPr>
            <a:stCxn id="42" idx="2"/>
            <a:endCxn id="46" idx="0"/>
          </p:cNvCxnSpPr>
          <p:nvPr/>
        </p:nvCxnSpPr>
        <p:spPr>
          <a:xfrm>
            <a:off x="12308147" y="8874324"/>
            <a:ext cx="0" cy="309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61" name="Straight Arrow Connector 60"/>
          <p:cNvCxnSpPr>
            <a:stCxn id="43" idx="2"/>
            <a:endCxn id="47" idx="0"/>
          </p:cNvCxnSpPr>
          <p:nvPr/>
        </p:nvCxnSpPr>
        <p:spPr>
          <a:xfrm>
            <a:off x="14062301" y="8872627"/>
            <a:ext cx="0" cy="309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71755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2791242"/>
            <a:ext cx="3876612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 smtClean="0"/>
              <a:t>Rear side </a:t>
            </a:r>
            <a:r>
              <a:rPr lang="en-US" b="1" dirty="0"/>
              <a:t>w</a:t>
            </a:r>
            <a:r>
              <a:rPr lang="en-US" b="1" dirty="0" smtClean="0"/>
              <a:t>all </a:t>
            </a:r>
            <a:r>
              <a:rPr lang="en-US" b="1" dirty="0"/>
              <a:t>o</a:t>
            </a:r>
            <a:r>
              <a:rPr lang="en-US" b="1" dirty="0" smtClean="0"/>
              <a:t>uter RH </a:t>
            </a:r>
            <a:endParaRPr lang="en-US" b="1" dirty="0"/>
          </a:p>
          <a:p>
            <a:r>
              <a:rPr lang="en-US" dirty="0"/>
              <a:t>Material: </a:t>
            </a:r>
            <a:r>
              <a:rPr lang="en-US" dirty="0" smtClean="0"/>
              <a:t>E34</a:t>
            </a:r>
            <a:endParaRPr lang="en-US" dirty="0"/>
          </a:p>
          <a:p>
            <a:r>
              <a:rPr lang="en-US" dirty="0"/>
              <a:t>Thickness: </a:t>
            </a:r>
            <a:r>
              <a:rPr lang="en-US" dirty="0" smtClean="0"/>
              <a:t>2.2mm</a:t>
            </a:r>
            <a:endParaRPr lang="en-US" dirty="0"/>
          </a:p>
          <a:p>
            <a:r>
              <a:rPr lang="en-US" dirty="0" smtClean="0"/>
              <a:t>Part Size </a:t>
            </a:r>
            <a:r>
              <a:rPr lang="en-US" dirty="0"/>
              <a:t>: </a:t>
            </a:r>
            <a:r>
              <a:rPr lang="en-US" dirty="0" smtClean="0">
                <a:solidFill>
                  <a:schemeClr val="tx1"/>
                </a:solidFill>
              </a:rPr>
              <a:t>648x125x33mm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Tonnage </a:t>
            </a:r>
            <a:r>
              <a:rPr lang="en-US" dirty="0" smtClean="0"/>
              <a:t>:190T</a:t>
            </a:r>
          </a:p>
          <a:p>
            <a:r>
              <a:rPr lang="en-US" dirty="0"/>
              <a:t>Tool Development :- 12 </a:t>
            </a:r>
            <a:r>
              <a:rPr lang="en-US" dirty="0" smtClean="0"/>
              <a:t>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Magna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887" y="571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Tandem Tool Part`s</a:t>
            </a:r>
            <a:endParaRPr lang="en-IN" sz="2400" dirty="0"/>
          </a:p>
        </p:txBody>
      </p:sp>
      <p:pic>
        <p:nvPicPr>
          <p:cNvPr id="3074" name="Picture 2" descr="C:\Users\admin\Downloads\Parts\IMG-20241111-WA0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2" r="33379"/>
          <a:stretch/>
        </p:blipFill>
        <p:spPr bwMode="auto">
          <a:xfrm>
            <a:off x="457200" y="1558954"/>
            <a:ext cx="1288471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ownloads\Parts\IMG-20241111-WA00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r="31121" b="4101"/>
          <a:stretch/>
        </p:blipFill>
        <p:spPr bwMode="auto">
          <a:xfrm>
            <a:off x="6019800" y="1558954"/>
            <a:ext cx="1828799" cy="513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01000" y="2781300"/>
            <a:ext cx="3495612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 err="1" smtClean="0"/>
              <a:t>Bkt</a:t>
            </a:r>
            <a:r>
              <a:rPr lang="en-US" b="1" dirty="0" smtClean="0"/>
              <a:t> mid SCV support</a:t>
            </a:r>
            <a:endParaRPr lang="en-US" b="1" dirty="0"/>
          </a:p>
          <a:p>
            <a:r>
              <a:rPr lang="en-US" dirty="0"/>
              <a:t>Material: </a:t>
            </a:r>
            <a:r>
              <a:rPr lang="en-US" dirty="0" smtClean="0"/>
              <a:t>JDM AI3C</a:t>
            </a:r>
            <a:endParaRPr lang="en-US" dirty="0"/>
          </a:p>
          <a:p>
            <a:r>
              <a:rPr lang="en-US" dirty="0"/>
              <a:t>Thickness: </a:t>
            </a:r>
            <a:r>
              <a:rPr lang="en-US" dirty="0" smtClean="0"/>
              <a:t>4mm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Part Size 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443x235x160mm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Tonnage </a:t>
            </a:r>
            <a:r>
              <a:rPr lang="en-US" dirty="0" smtClean="0">
                <a:solidFill>
                  <a:schemeClr val="tx1"/>
                </a:solidFill>
              </a:rPr>
              <a:t>:500T</a:t>
            </a:r>
          </a:p>
          <a:p>
            <a:r>
              <a:rPr lang="en-US" dirty="0">
                <a:solidFill>
                  <a:schemeClr val="tx1"/>
                </a:solidFill>
              </a:rPr>
              <a:t>Tool Development :- 12 </a:t>
            </a:r>
            <a:r>
              <a:rPr lang="en-US" dirty="0" smtClean="0">
                <a:solidFill>
                  <a:schemeClr val="tx1"/>
                </a:solidFill>
              </a:rPr>
              <a:t>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 SKH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6" name="Picture 4" descr="C:\Users\admin\Downloads\Parts\IMG-20241111-WA00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3734" r="3869" b="5655"/>
          <a:stretch/>
        </p:blipFill>
        <p:spPr bwMode="auto">
          <a:xfrm rot="5400000">
            <a:off x="1759916" y="6888784"/>
            <a:ext cx="3352639" cy="21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48200" y="7124700"/>
            <a:ext cx="4648200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 smtClean="0"/>
              <a:t>Reinforcement rear seat </a:t>
            </a:r>
            <a:r>
              <a:rPr lang="en-US" b="1" dirty="0" err="1" smtClean="0"/>
              <a:t>mtg</a:t>
            </a:r>
            <a:r>
              <a:rPr lang="en-US" b="1" dirty="0" smtClean="0"/>
              <a:t> RH</a:t>
            </a:r>
            <a:endParaRPr lang="en-US" b="1" dirty="0"/>
          </a:p>
          <a:p>
            <a:r>
              <a:rPr lang="en-US" dirty="0"/>
              <a:t>Material: </a:t>
            </a:r>
            <a:r>
              <a:rPr lang="en-US" dirty="0" smtClean="0"/>
              <a:t>HSLA340</a:t>
            </a:r>
            <a:endParaRPr lang="en-US" dirty="0"/>
          </a:p>
          <a:p>
            <a:r>
              <a:rPr lang="en-US" dirty="0"/>
              <a:t>Thickness: 1mm</a:t>
            </a:r>
          </a:p>
          <a:p>
            <a:r>
              <a:rPr lang="en-US" dirty="0" smtClean="0"/>
              <a:t>Part Size </a:t>
            </a:r>
            <a:r>
              <a:rPr lang="en-US" dirty="0"/>
              <a:t>: </a:t>
            </a:r>
            <a:r>
              <a:rPr lang="en-US" dirty="0" smtClean="0">
                <a:solidFill>
                  <a:schemeClr val="tx1"/>
                </a:solidFill>
              </a:rPr>
              <a:t>340x200x15mm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Tonnage </a:t>
            </a:r>
            <a:r>
              <a:rPr lang="en-US" dirty="0" smtClean="0"/>
              <a:t>:55 T</a:t>
            </a:r>
          </a:p>
          <a:p>
            <a:r>
              <a:rPr lang="en-US" dirty="0"/>
              <a:t>Tool Development :- </a:t>
            </a:r>
            <a:r>
              <a:rPr lang="en-US" dirty="0" smtClean="0"/>
              <a:t>4 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Magna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7" name="Picture 5" descr="C:\Users\admin\Downloads\Parts\IMG-20241111-WA0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4828" r="6585" b="3573"/>
          <a:stretch/>
        </p:blipFill>
        <p:spPr bwMode="auto">
          <a:xfrm rot="16200000">
            <a:off x="9375110" y="6883978"/>
            <a:ext cx="3332932" cy="21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420600" y="7124700"/>
            <a:ext cx="4800600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: </a:t>
            </a:r>
            <a:r>
              <a:rPr lang="en-US" b="1" dirty="0"/>
              <a:t>Reinforcement </a:t>
            </a:r>
            <a:r>
              <a:rPr lang="en-US" b="1" dirty="0" smtClean="0"/>
              <a:t> </a:t>
            </a:r>
            <a:r>
              <a:rPr lang="en-US" b="1" dirty="0"/>
              <a:t>seat b</a:t>
            </a:r>
            <a:r>
              <a:rPr lang="en-US" b="1" dirty="0" smtClean="0"/>
              <a:t>elt UPR LH</a:t>
            </a:r>
            <a:endParaRPr lang="en-US" b="1" dirty="0"/>
          </a:p>
          <a:p>
            <a:r>
              <a:rPr lang="en-US" dirty="0"/>
              <a:t>Material: HSLA340</a:t>
            </a:r>
          </a:p>
          <a:p>
            <a:r>
              <a:rPr lang="en-US" dirty="0" smtClean="0"/>
              <a:t>Thickness</a:t>
            </a:r>
            <a:r>
              <a:rPr lang="en-US" dirty="0"/>
              <a:t>: </a:t>
            </a:r>
            <a:r>
              <a:rPr lang="en-US" dirty="0" smtClean="0"/>
              <a:t>1.5 mm</a:t>
            </a:r>
            <a:endParaRPr lang="en-US" dirty="0"/>
          </a:p>
          <a:p>
            <a:r>
              <a:rPr lang="en-US" dirty="0" smtClean="0"/>
              <a:t>Part Size </a:t>
            </a:r>
            <a:r>
              <a:rPr lang="en-US" dirty="0"/>
              <a:t>: </a:t>
            </a:r>
            <a:r>
              <a:rPr lang="en-US" dirty="0" smtClean="0"/>
              <a:t>355x232x33mm</a:t>
            </a:r>
            <a:endParaRPr lang="en-US" dirty="0"/>
          </a:p>
          <a:p>
            <a:r>
              <a:rPr lang="en-US" dirty="0"/>
              <a:t>Tonnage </a:t>
            </a:r>
            <a:r>
              <a:rPr lang="en-US" dirty="0" smtClean="0"/>
              <a:t>:600T</a:t>
            </a:r>
          </a:p>
          <a:p>
            <a:r>
              <a:rPr lang="en-US" dirty="0"/>
              <a:t>Tool Development :- 12 </a:t>
            </a:r>
            <a:r>
              <a:rPr lang="en-US" dirty="0" smtClean="0"/>
              <a:t>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MASL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8" name="Picture 6" descr="C:\Users\admin\Downloads\Parts\IMG-20241111-WA00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2" b="43064"/>
          <a:stretch/>
        </p:blipFill>
        <p:spPr bwMode="auto">
          <a:xfrm rot="5400000">
            <a:off x="10464800" y="3590956"/>
            <a:ext cx="5130801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716000" y="2758397"/>
            <a:ext cx="3962400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/>
              <a:t>Panel </a:t>
            </a:r>
            <a:r>
              <a:rPr lang="en-US" b="1" dirty="0" err="1"/>
              <a:t>a</a:t>
            </a:r>
            <a:r>
              <a:rPr lang="en-US" b="1" dirty="0" err="1" smtClean="0"/>
              <a:t>ssy</a:t>
            </a:r>
            <a:r>
              <a:rPr lang="en-US" b="1" dirty="0" smtClean="0"/>
              <a:t> tray mounting </a:t>
            </a:r>
            <a:endParaRPr lang="en-US" b="1" dirty="0"/>
          </a:p>
          <a:p>
            <a:r>
              <a:rPr lang="en-US" dirty="0"/>
              <a:t>Material: </a:t>
            </a:r>
            <a:r>
              <a:rPr lang="en-US" dirty="0" smtClean="0"/>
              <a:t>DP590</a:t>
            </a:r>
            <a:endParaRPr lang="en-US" dirty="0"/>
          </a:p>
          <a:p>
            <a:r>
              <a:rPr lang="en-US" dirty="0"/>
              <a:t>Thickness: </a:t>
            </a:r>
            <a:r>
              <a:rPr lang="en-US" dirty="0" smtClean="0"/>
              <a:t>1.6mm</a:t>
            </a:r>
            <a:endParaRPr lang="en-US" dirty="0"/>
          </a:p>
          <a:p>
            <a:r>
              <a:rPr lang="en-US" dirty="0" smtClean="0"/>
              <a:t>Part Size </a:t>
            </a:r>
            <a:r>
              <a:rPr lang="en-US" dirty="0"/>
              <a:t>: </a:t>
            </a:r>
            <a:r>
              <a:rPr lang="en-US" dirty="0" smtClean="0"/>
              <a:t>786 x100 x 65mm</a:t>
            </a:r>
            <a:endParaRPr lang="en-US" dirty="0"/>
          </a:p>
          <a:p>
            <a:r>
              <a:rPr lang="en-US" dirty="0"/>
              <a:t>Tonnage </a:t>
            </a:r>
            <a:r>
              <a:rPr lang="en-US" dirty="0" smtClean="0"/>
              <a:t>:500T</a:t>
            </a:r>
          </a:p>
          <a:p>
            <a:r>
              <a:rPr lang="en-US" dirty="0"/>
              <a:t>Tool Development </a:t>
            </a:r>
            <a:r>
              <a:rPr lang="en-US" dirty="0" smtClean="0"/>
              <a:t>:-12 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M&amp;M (TATPL)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admin\Downloads\Parts\IMG-20241111-WA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3" t="18675" r="11465" b="16699"/>
          <a:stretch/>
        </p:blipFill>
        <p:spPr bwMode="auto">
          <a:xfrm rot="5400000">
            <a:off x="12218352" y="7576194"/>
            <a:ext cx="2415823" cy="195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43887" y="571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Tandem Tool Part`s</a:t>
            </a:r>
            <a:endParaRPr lang="en-I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143887" y="571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Tandem Tool Part`s</a:t>
            </a:r>
            <a:endParaRPr lang="en-IN" sz="2400" dirty="0"/>
          </a:p>
        </p:txBody>
      </p:sp>
      <p:pic>
        <p:nvPicPr>
          <p:cNvPr id="5122" name="Picture 2" descr="C:\Users\admin\Downloads\Parts\IMG-20241111-WA0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29675" r="1120" b="28386"/>
          <a:stretch/>
        </p:blipFill>
        <p:spPr bwMode="auto">
          <a:xfrm rot="16200000">
            <a:off x="-1686652" y="3466323"/>
            <a:ext cx="5118977" cy="128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00200" y="2791242"/>
            <a:ext cx="3495612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 smtClean="0"/>
              <a:t>Wind deflector</a:t>
            </a:r>
            <a:endParaRPr lang="en-US" b="1" dirty="0"/>
          </a:p>
          <a:p>
            <a:r>
              <a:rPr lang="en-US" dirty="0"/>
              <a:t>Material: </a:t>
            </a:r>
            <a:r>
              <a:rPr lang="en-US" dirty="0" smtClean="0"/>
              <a:t>DX53D+Z200</a:t>
            </a:r>
            <a:endParaRPr lang="en-US" dirty="0"/>
          </a:p>
          <a:p>
            <a:r>
              <a:rPr lang="en-US" dirty="0"/>
              <a:t>Thickness: 1mm</a:t>
            </a:r>
          </a:p>
          <a:p>
            <a:r>
              <a:rPr lang="en-US" dirty="0" smtClean="0"/>
              <a:t>Part Size </a:t>
            </a:r>
            <a:r>
              <a:rPr lang="en-US" dirty="0"/>
              <a:t>: </a:t>
            </a:r>
            <a:r>
              <a:rPr lang="en-US" dirty="0" smtClean="0">
                <a:solidFill>
                  <a:schemeClr val="tx1"/>
                </a:solidFill>
              </a:rPr>
              <a:t>820x200x41mm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Tonnage </a:t>
            </a:r>
            <a:r>
              <a:rPr lang="en-US" dirty="0" smtClean="0">
                <a:solidFill>
                  <a:schemeClr val="tx1"/>
                </a:solidFill>
              </a:rPr>
              <a:t>:250T</a:t>
            </a:r>
          </a:p>
          <a:p>
            <a:r>
              <a:rPr lang="en-US" dirty="0"/>
              <a:t>Tool Development :- 12 </a:t>
            </a:r>
            <a:r>
              <a:rPr lang="en-US" dirty="0" smtClean="0"/>
              <a:t>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CIE </a:t>
            </a:r>
            <a:r>
              <a:rPr lang="en-US" dirty="0" err="1" smtClean="0">
                <a:solidFill>
                  <a:schemeClr val="tx1"/>
                </a:solidFill>
              </a:rPr>
              <a:t>Golde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admin\Downloads\Parts\IMG-20241111-WA00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7" t="39000" r="12274" b="23015"/>
          <a:stretch/>
        </p:blipFill>
        <p:spPr bwMode="auto">
          <a:xfrm rot="5400000">
            <a:off x="4123396" y="2803717"/>
            <a:ext cx="5096645" cy="2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086788" y="2781300"/>
            <a:ext cx="3495612" cy="2400657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/>
              <a:t>Panel </a:t>
            </a:r>
            <a:r>
              <a:rPr lang="en-US" b="1" dirty="0" smtClean="0"/>
              <a:t> rear  </a:t>
            </a:r>
            <a:r>
              <a:rPr lang="en-US" b="1" dirty="0" err="1" smtClean="0"/>
              <a:t>crmbr</a:t>
            </a:r>
            <a:r>
              <a:rPr lang="en-US" b="1" dirty="0" smtClean="0"/>
              <a:t> end cap </a:t>
            </a:r>
            <a:endParaRPr lang="en-US" b="1" dirty="0"/>
          </a:p>
          <a:p>
            <a:r>
              <a:rPr lang="en-US" dirty="0"/>
              <a:t>Material: HSLA </a:t>
            </a:r>
            <a:r>
              <a:rPr lang="en-US" dirty="0" smtClean="0"/>
              <a:t>340GA</a:t>
            </a:r>
            <a:endParaRPr lang="en-US" dirty="0"/>
          </a:p>
          <a:p>
            <a:r>
              <a:rPr lang="en-US" dirty="0"/>
              <a:t>Thickness: </a:t>
            </a:r>
            <a:r>
              <a:rPr lang="en-US" dirty="0" smtClean="0"/>
              <a:t>1.2mm</a:t>
            </a:r>
            <a:endParaRPr lang="en-US" dirty="0"/>
          </a:p>
          <a:p>
            <a:r>
              <a:rPr lang="en-US" dirty="0" smtClean="0"/>
              <a:t>Part Size </a:t>
            </a:r>
            <a:r>
              <a:rPr lang="en-US" dirty="0"/>
              <a:t>: </a:t>
            </a:r>
            <a:r>
              <a:rPr lang="en-US" dirty="0" smtClean="0">
                <a:solidFill>
                  <a:schemeClr val="tx1"/>
                </a:solidFill>
              </a:rPr>
              <a:t>334x168x88mm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Tonnage </a:t>
            </a:r>
            <a:r>
              <a:rPr lang="en-US" dirty="0" smtClean="0"/>
              <a:t>:160 T</a:t>
            </a:r>
          </a:p>
          <a:p>
            <a:r>
              <a:rPr lang="en-US" dirty="0"/>
              <a:t>Tool Development :- 8</a:t>
            </a:r>
            <a:r>
              <a:rPr lang="en-US" dirty="0" smtClean="0"/>
              <a:t> 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Magna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4" name="Picture 4" descr="C:\Users\admin\Downloads\Parts\IMG-20241111-WA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6" t="37453" r="20937" b="34187"/>
          <a:stretch/>
        </p:blipFill>
        <p:spPr bwMode="auto">
          <a:xfrm rot="5400000">
            <a:off x="6347185" y="8027346"/>
            <a:ext cx="2488670" cy="9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ownloads\Parts\IMG-20241111-WA0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20094" r="16287" b="19750"/>
          <a:stretch/>
        </p:blipFill>
        <p:spPr bwMode="auto">
          <a:xfrm rot="16200000">
            <a:off x="10687798" y="2902872"/>
            <a:ext cx="5065803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478000" y="2919799"/>
            <a:ext cx="3495612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Name: </a:t>
            </a:r>
            <a:r>
              <a:rPr lang="en-US" b="1" dirty="0" err="1" smtClean="0">
                <a:solidFill>
                  <a:schemeClr val="tx1"/>
                </a:solidFill>
              </a:rPr>
              <a:t>Bkt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frunk</a:t>
            </a:r>
            <a:r>
              <a:rPr lang="en-US" b="1" dirty="0" smtClean="0">
                <a:solidFill>
                  <a:schemeClr val="tx1"/>
                </a:solidFill>
              </a:rPr>
              <a:t> mount RH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Material: </a:t>
            </a:r>
            <a:r>
              <a:rPr lang="en-US" dirty="0" smtClean="0"/>
              <a:t>HSLA340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Thickness: 1mm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Part Size </a:t>
            </a:r>
            <a:r>
              <a:rPr lang="en-US" dirty="0">
                <a:solidFill>
                  <a:srgbClr val="FFC000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165X76x74mm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Tonnage </a:t>
            </a:r>
            <a:r>
              <a:rPr lang="en-US" dirty="0" smtClean="0">
                <a:solidFill>
                  <a:schemeClr val="tx1"/>
                </a:solidFill>
              </a:rPr>
              <a:t>:250T</a:t>
            </a:r>
          </a:p>
          <a:p>
            <a:r>
              <a:rPr lang="en-US" dirty="0">
                <a:solidFill>
                  <a:schemeClr val="tx1"/>
                </a:solidFill>
              </a:rPr>
              <a:t>Tool Development :- 8</a:t>
            </a:r>
            <a:r>
              <a:rPr lang="en-US" dirty="0" smtClean="0">
                <a:solidFill>
                  <a:schemeClr val="tx1"/>
                </a:solidFill>
              </a:rPr>
              <a:t> 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MASL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7363242"/>
            <a:ext cx="3724212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 err="1" smtClean="0"/>
              <a:t>Bkt</a:t>
            </a:r>
            <a:r>
              <a:rPr lang="en-US" b="1" dirty="0" smtClean="0"/>
              <a:t> cap </a:t>
            </a:r>
            <a:r>
              <a:rPr lang="en-US" b="1" dirty="0" err="1" smtClean="0"/>
              <a:t>runk</a:t>
            </a:r>
            <a:r>
              <a:rPr lang="en-US" b="1" dirty="0" smtClean="0"/>
              <a:t> mount LH</a:t>
            </a:r>
            <a:endParaRPr lang="en-US" b="1" dirty="0"/>
          </a:p>
          <a:p>
            <a:r>
              <a:rPr lang="en-US" dirty="0"/>
              <a:t>Material: </a:t>
            </a:r>
            <a:r>
              <a:rPr lang="en-US" dirty="0" smtClean="0"/>
              <a:t>HSLA340</a:t>
            </a:r>
            <a:endParaRPr lang="en-US" dirty="0"/>
          </a:p>
          <a:p>
            <a:r>
              <a:rPr lang="en-US" dirty="0"/>
              <a:t>Thickness: 1mm</a:t>
            </a:r>
          </a:p>
          <a:p>
            <a:r>
              <a:rPr lang="en-US" dirty="0" smtClean="0"/>
              <a:t>Part Size 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107x91x77mm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Tonnage </a:t>
            </a:r>
            <a:r>
              <a:rPr lang="en-US" dirty="0" smtClean="0"/>
              <a:t>:160T</a:t>
            </a:r>
          </a:p>
          <a:p>
            <a:r>
              <a:rPr lang="en-US" dirty="0"/>
              <a:t>Tool Development :- 8</a:t>
            </a:r>
            <a:r>
              <a:rPr lang="en-US" dirty="0" smtClean="0"/>
              <a:t> 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MASL (M&amp;M)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53400" y="7353300"/>
            <a:ext cx="3495612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 err="1" smtClean="0"/>
              <a:t>Bkt</a:t>
            </a:r>
            <a:r>
              <a:rPr lang="en-US" b="1" dirty="0" smtClean="0"/>
              <a:t> </a:t>
            </a:r>
            <a:r>
              <a:rPr lang="en-US" b="1" dirty="0" err="1" smtClean="0"/>
              <a:t>witer</a:t>
            </a:r>
            <a:r>
              <a:rPr lang="en-US" b="1" dirty="0" smtClean="0"/>
              <a:t> </a:t>
            </a:r>
            <a:r>
              <a:rPr lang="en-US" b="1" dirty="0" err="1" smtClean="0"/>
              <a:t>frt</a:t>
            </a:r>
            <a:r>
              <a:rPr lang="en-US" b="1" dirty="0" smtClean="0"/>
              <a:t> inner RH</a:t>
            </a:r>
            <a:endParaRPr lang="en-US" b="1" dirty="0"/>
          </a:p>
          <a:p>
            <a:r>
              <a:rPr lang="en-US" dirty="0"/>
              <a:t>Material: </a:t>
            </a:r>
            <a:r>
              <a:rPr lang="en-US" dirty="0" smtClean="0"/>
              <a:t>HSLA 340GA</a:t>
            </a:r>
            <a:endParaRPr lang="en-US" dirty="0"/>
          </a:p>
          <a:p>
            <a:r>
              <a:rPr lang="en-US" dirty="0"/>
              <a:t>Thickness: </a:t>
            </a:r>
            <a:r>
              <a:rPr lang="en-US" dirty="0" smtClean="0"/>
              <a:t>1.2mm</a:t>
            </a:r>
            <a:endParaRPr lang="en-US" dirty="0"/>
          </a:p>
          <a:p>
            <a:r>
              <a:rPr lang="en-US" dirty="0" smtClean="0"/>
              <a:t>Part </a:t>
            </a:r>
            <a:r>
              <a:rPr lang="en-US" dirty="0" smtClean="0">
                <a:solidFill>
                  <a:schemeClr val="tx1"/>
                </a:solidFill>
              </a:rPr>
              <a:t>Size 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184x90x65mm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Tonnage </a:t>
            </a:r>
            <a:r>
              <a:rPr lang="en-US" dirty="0" smtClean="0"/>
              <a:t>:47T</a:t>
            </a:r>
          </a:p>
          <a:p>
            <a:r>
              <a:rPr lang="en-US" dirty="0"/>
              <a:t>Tool Development :- </a:t>
            </a:r>
            <a:r>
              <a:rPr lang="en-US" dirty="0" smtClean="0"/>
              <a:t>6 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MASL (M&amp;M)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3" descr="C:\Users\admin\Downloads\Parts\IMG-20241111-WA0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20778" r="6121" b="19409"/>
          <a:stretch/>
        </p:blipFill>
        <p:spPr bwMode="auto">
          <a:xfrm rot="16200000">
            <a:off x="3581000" y="7778042"/>
            <a:ext cx="2456160" cy="15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4487588" y="7353300"/>
            <a:ext cx="3495612" cy="2123658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tIns="91440" rIns="182880" bIns="91440" rtlCol="0">
            <a:spAutoFit/>
          </a:bodyPr>
          <a:lstStyle/>
          <a:p>
            <a:r>
              <a:rPr lang="en-US" dirty="0"/>
              <a:t>Name: </a:t>
            </a:r>
            <a:r>
              <a:rPr lang="en-US" b="1" dirty="0" smtClean="0"/>
              <a:t>Support mid </a:t>
            </a:r>
            <a:r>
              <a:rPr lang="en-US" b="1" dirty="0" err="1" smtClean="0"/>
              <a:t>suv</a:t>
            </a:r>
            <a:endParaRPr lang="en-US" b="1" dirty="0"/>
          </a:p>
          <a:p>
            <a:r>
              <a:rPr lang="en-US" dirty="0"/>
              <a:t>Material: JDM AI3C</a:t>
            </a:r>
          </a:p>
          <a:p>
            <a:r>
              <a:rPr lang="en-US" dirty="0" smtClean="0"/>
              <a:t>Thickness</a:t>
            </a:r>
            <a:r>
              <a:rPr lang="en-US" dirty="0"/>
              <a:t>: </a:t>
            </a:r>
            <a:r>
              <a:rPr lang="en-US" dirty="0" smtClean="0"/>
              <a:t>4mm</a:t>
            </a:r>
            <a:endParaRPr lang="en-US" dirty="0"/>
          </a:p>
          <a:p>
            <a:r>
              <a:rPr lang="en-US" dirty="0" smtClean="0"/>
              <a:t>Part Size </a:t>
            </a:r>
            <a:r>
              <a:rPr lang="en-US" dirty="0"/>
              <a:t>: </a:t>
            </a:r>
            <a:r>
              <a:rPr lang="en-US" dirty="0" smtClean="0"/>
              <a:t>199x118x148mm</a:t>
            </a:r>
            <a:endParaRPr lang="en-US" dirty="0"/>
          </a:p>
          <a:p>
            <a:r>
              <a:rPr lang="en-US" dirty="0"/>
              <a:t>Tonnage </a:t>
            </a:r>
            <a:r>
              <a:rPr lang="en-US" dirty="0" smtClean="0"/>
              <a:t>:350T</a:t>
            </a:r>
          </a:p>
          <a:p>
            <a:r>
              <a:rPr lang="en-US" dirty="0"/>
              <a:t>Tool Development :- 12 </a:t>
            </a:r>
            <a:r>
              <a:rPr lang="en-US" dirty="0" smtClean="0"/>
              <a:t>Weeks</a:t>
            </a:r>
          </a:p>
          <a:p>
            <a:r>
              <a:rPr lang="en-US" dirty="0">
                <a:solidFill>
                  <a:schemeClr val="tx1"/>
                </a:solidFill>
              </a:rPr>
              <a:t>Customer :- </a:t>
            </a:r>
            <a:r>
              <a:rPr lang="en-US" dirty="0" smtClean="0">
                <a:solidFill>
                  <a:schemeClr val="tx1"/>
                </a:solidFill>
              </a:rPr>
              <a:t> SKH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5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43887" y="952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Progressive dies</a:t>
            </a:r>
            <a:endParaRPr lang="en-IN" sz="2400" dirty="0"/>
          </a:p>
        </p:txBody>
      </p:sp>
      <p:sp>
        <p:nvSpPr>
          <p:cNvPr id="10" name="Freeform 4"/>
          <p:cNvSpPr/>
          <p:nvPr/>
        </p:nvSpPr>
        <p:spPr>
          <a:xfrm>
            <a:off x="609600" y="1943100"/>
            <a:ext cx="16437210" cy="4383958"/>
          </a:xfrm>
          <a:custGeom>
            <a:avLst/>
            <a:gdLst/>
            <a:ahLst/>
            <a:cxnLst/>
            <a:rect l="l" t="t" r="r" b="b"/>
            <a:pathLst>
              <a:path w="12820889" h="6669723">
                <a:moveTo>
                  <a:pt x="0" y="0"/>
                </a:moveTo>
                <a:lnTo>
                  <a:pt x="12820889" y="0"/>
                </a:lnTo>
                <a:lnTo>
                  <a:pt x="12820889" y="6669724"/>
                </a:lnTo>
                <a:lnTo>
                  <a:pt x="0" y="6669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3" b="-86292"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13563600" y="6362700"/>
            <a:ext cx="4146755" cy="2862322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11 Stage Progressive Tool</a:t>
            </a:r>
          </a:p>
          <a:p>
            <a:r>
              <a:rPr lang="en-US" sz="2000" dirty="0" smtClean="0"/>
              <a:t>Name: </a:t>
            </a:r>
            <a:r>
              <a:rPr lang="en-US" sz="2000" dirty="0" err="1" smtClean="0">
                <a:solidFill>
                  <a:schemeClr val="tx1"/>
                </a:solidFill>
              </a:rPr>
              <a:t>Avas</a:t>
            </a:r>
            <a:r>
              <a:rPr lang="en-US" sz="2000" dirty="0" smtClean="0">
                <a:solidFill>
                  <a:schemeClr val="tx1"/>
                </a:solidFill>
              </a:rPr>
              <a:t> front </a:t>
            </a:r>
            <a:r>
              <a:rPr lang="en-US" sz="2000" dirty="0" err="1" smtClean="0">
                <a:solidFill>
                  <a:schemeClr val="tx1"/>
                </a:solidFill>
              </a:rPr>
              <a:t>holter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dirty="0"/>
              <a:t>Material</a:t>
            </a:r>
            <a:r>
              <a:rPr lang="en-US" sz="2000" dirty="0" smtClean="0"/>
              <a:t>:: CR4 </a:t>
            </a:r>
            <a:endParaRPr lang="en-US" sz="2000" dirty="0"/>
          </a:p>
          <a:p>
            <a:r>
              <a:rPr lang="en-US" sz="2000" dirty="0" smtClean="0"/>
              <a:t>Thickness</a:t>
            </a:r>
            <a:r>
              <a:rPr lang="en-US" sz="2000" dirty="0"/>
              <a:t>: </a:t>
            </a:r>
            <a:r>
              <a:rPr lang="en-US" sz="2000" dirty="0" smtClean="0"/>
              <a:t>2 mm</a:t>
            </a:r>
            <a:endParaRPr lang="en-US" sz="2000" dirty="0"/>
          </a:p>
          <a:p>
            <a:r>
              <a:rPr lang="en-US" sz="2000" dirty="0" smtClean="0"/>
              <a:t>SPM - 30</a:t>
            </a:r>
          </a:p>
          <a:p>
            <a:r>
              <a:rPr lang="en-US" sz="2000" dirty="0" smtClean="0"/>
              <a:t>Tonnage:600T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/>
              <a:t>Tool Size: :- </a:t>
            </a:r>
            <a:r>
              <a:rPr lang="en-US" sz="2000" dirty="0" smtClean="0"/>
              <a:t>2200X1100X560mm</a:t>
            </a:r>
          </a:p>
          <a:p>
            <a:r>
              <a:rPr lang="en-US" sz="2000" dirty="0" smtClean="0"/>
              <a:t>Tool Development :- 12 Weeks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Customer :- </a:t>
            </a:r>
            <a:r>
              <a:rPr lang="en-US" sz="2000" dirty="0" smtClean="0">
                <a:solidFill>
                  <a:schemeClr val="tx1"/>
                </a:solidFill>
              </a:rPr>
              <a:t>SKH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62" y="7012245"/>
            <a:ext cx="1022773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7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43887" y="952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Progressive dies</a:t>
            </a:r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563600" y="6362700"/>
            <a:ext cx="4146755" cy="2862322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7</a:t>
            </a:r>
            <a:r>
              <a:rPr lang="en-US" sz="2000" b="1" dirty="0" smtClean="0"/>
              <a:t> Stage Progressive Tool</a:t>
            </a:r>
          </a:p>
          <a:p>
            <a:r>
              <a:rPr lang="en-US" sz="2000" dirty="0" smtClean="0"/>
              <a:t>Name: DEAD LOCK STOPPER</a:t>
            </a:r>
            <a:endParaRPr lang="en-US" sz="2000" b="1" dirty="0" smtClean="0"/>
          </a:p>
          <a:p>
            <a:r>
              <a:rPr lang="en-US" sz="2000" dirty="0"/>
              <a:t>Material</a:t>
            </a:r>
            <a:r>
              <a:rPr lang="en-US" sz="2000" dirty="0" smtClean="0"/>
              <a:t>:: S355MC </a:t>
            </a:r>
            <a:endParaRPr lang="en-US" sz="2000" dirty="0"/>
          </a:p>
          <a:p>
            <a:r>
              <a:rPr lang="en-US" sz="2000" dirty="0" smtClean="0"/>
              <a:t>Thickness</a:t>
            </a:r>
            <a:r>
              <a:rPr lang="en-US" sz="2000" dirty="0"/>
              <a:t>: </a:t>
            </a:r>
            <a:r>
              <a:rPr lang="en-US" sz="2000" dirty="0" smtClean="0"/>
              <a:t>1 mm</a:t>
            </a:r>
            <a:endParaRPr lang="en-US" sz="2000" dirty="0"/>
          </a:p>
          <a:p>
            <a:r>
              <a:rPr lang="en-US" sz="2000" dirty="0" smtClean="0"/>
              <a:t>SPM </a:t>
            </a:r>
            <a:r>
              <a:rPr lang="en-US" sz="2000" dirty="0"/>
              <a:t>:- 45</a:t>
            </a:r>
          </a:p>
          <a:p>
            <a:r>
              <a:rPr lang="en-US" sz="2000" dirty="0" smtClean="0"/>
              <a:t>Tonnage: </a:t>
            </a:r>
            <a:r>
              <a:rPr lang="en-US" sz="2000" dirty="0" smtClean="0">
                <a:solidFill>
                  <a:schemeClr val="tx1"/>
                </a:solidFill>
              </a:rPr>
              <a:t>350T</a:t>
            </a:r>
          </a:p>
          <a:p>
            <a:r>
              <a:rPr lang="en-US" sz="2000" dirty="0"/>
              <a:t>Tool Size: :- </a:t>
            </a:r>
            <a:r>
              <a:rPr lang="en-US" sz="2000" dirty="0" smtClean="0"/>
              <a:t>950X500X450mm</a:t>
            </a:r>
            <a:endParaRPr lang="en-US" sz="2000" dirty="0"/>
          </a:p>
          <a:p>
            <a:r>
              <a:rPr lang="en-US" sz="2000" dirty="0"/>
              <a:t>Tool Development :- 6</a:t>
            </a:r>
            <a:r>
              <a:rPr lang="en-US" sz="2000" dirty="0" smtClean="0"/>
              <a:t> Weeks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Customer :- </a:t>
            </a:r>
            <a:r>
              <a:rPr lang="en-US" sz="2000" dirty="0" err="1" smtClean="0">
                <a:solidFill>
                  <a:schemeClr val="tx1"/>
                </a:solidFill>
              </a:rPr>
              <a:t>Adient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15" y="7277100"/>
            <a:ext cx="5395744" cy="97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705100"/>
            <a:ext cx="622032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86665"/>
            <a:ext cx="56226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5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43887" y="952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Progressive dies</a:t>
            </a:r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563600" y="6362700"/>
            <a:ext cx="4146755" cy="2862322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8 Stage Progressive Tool</a:t>
            </a:r>
          </a:p>
          <a:p>
            <a:r>
              <a:rPr lang="en-US" sz="2000" dirty="0" smtClean="0"/>
              <a:t>Name: Cover Plate</a:t>
            </a:r>
            <a:endParaRPr lang="en-US" sz="2000" b="1" dirty="0" smtClean="0"/>
          </a:p>
          <a:p>
            <a:r>
              <a:rPr lang="en-US" sz="2000" dirty="0"/>
              <a:t>Material</a:t>
            </a:r>
            <a:r>
              <a:rPr lang="en-US" sz="2000" dirty="0" smtClean="0"/>
              <a:t>:: S355MC </a:t>
            </a:r>
            <a:endParaRPr lang="en-US" sz="2000" dirty="0"/>
          </a:p>
          <a:p>
            <a:r>
              <a:rPr lang="en-US" sz="2000" dirty="0" smtClean="0"/>
              <a:t>Thickness</a:t>
            </a:r>
            <a:r>
              <a:rPr lang="en-US" sz="2000" dirty="0"/>
              <a:t>: </a:t>
            </a:r>
            <a:r>
              <a:rPr lang="en-US" sz="2000" dirty="0" smtClean="0"/>
              <a:t>1.2 mm</a:t>
            </a:r>
            <a:endParaRPr lang="en-US" sz="2000" dirty="0"/>
          </a:p>
          <a:p>
            <a:r>
              <a:rPr lang="en-US" sz="2000" dirty="0" smtClean="0"/>
              <a:t>SPM </a:t>
            </a:r>
            <a:r>
              <a:rPr lang="en-US" sz="2000" dirty="0"/>
              <a:t>:- </a:t>
            </a:r>
            <a:r>
              <a:rPr lang="en-US" sz="2000" dirty="0" smtClean="0"/>
              <a:t>40</a:t>
            </a:r>
            <a:endParaRPr lang="en-US" sz="2000" dirty="0"/>
          </a:p>
          <a:p>
            <a:r>
              <a:rPr lang="en-US" sz="2000" dirty="0" smtClean="0"/>
              <a:t>Tonnage: </a:t>
            </a:r>
            <a:r>
              <a:rPr lang="en-US" sz="2000" dirty="0" smtClean="0">
                <a:solidFill>
                  <a:schemeClr val="tx1"/>
                </a:solidFill>
              </a:rPr>
              <a:t>250T</a:t>
            </a:r>
          </a:p>
          <a:p>
            <a:r>
              <a:rPr lang="en-US" sz="2000" dirty="0"/>
              <a:t>Tool Size: :- 8</a:t>
            </a:r>
            <a:r>
              <a:rPr lang="en-US" sz="2000" dirty="0" smtClean="0"/>
              <a:t>50X500X450mm</a:t>
            </a:r>
            <a:endParaRPr lang="en-US" sz="2000" dirty="0"/>
          </a:p>
          <a:p>
            <a:r>
              <a:rPr lang="en-US" sz="2000" dirty="0"/>
              <a:t>Tool Development :- </a:t>
            </a:r>
            <a:r>
              <a:rPr lang="en-US" sz="2000" dirty="0" smtClean="0"/>
              <a:t>6 Weeks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Customer :- </a:t>
            </a:r>
            <a:r>
              <a:rPr lang="en-US" sz="2000" dirty="0" err="1">
                <a:solidFill>
                  <a:schemeClr val="tx1"/>
                </a:solidFill>
              </a:rPr>
              <a:t>Rieter</a:t>
            </a:r>
            <a:r>
              <a:rPr lang="en-US" sz="2000" dirty="0">
                <a:solidFill>
                  <a:schemeClr val="tx1"/>
                </a:solidFill>
              </a:rPr>
              <a:t> India </a:t>
            </a:r>
            <a:r>
              <a:rPr lang="en-US" sz="2000" dirty="0" err="1">
                <a:solidFill>
                  <a:schemeClr val="tx1"/>
                </a:solidFill>
              </a:rPr>
              <a:t>Pvt</a:t>
            </a:r>
            <a:r>
              <a:rPr lang="en-US" sz="2000" dirty="0">
                <a:solidFill>
                  <a:schemeClr val="tx1"/>
                </a:solidFill>
              </a:rPr>
              <a:t> Ltd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739" y="7254373"/>
            <a:ext cx="7424896" cy="13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43101"/>
            <a:ext cx="5181600" cy="426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377" y="1943100"/>
            <a:ext cx="5181600" cy="426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8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43887" y="952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Progressive dies</a:t>
            </a:r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563600" y="6362700"/>
            <a:ext cx="4146755" cy="2862322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16 Stage Progressive Tool</a:t>
            </a:r>
          </a:p>
          <a:p>
            <a:r>
              <a:rPr lang="en-US" sz="2000" dirty="0" smtClean="0"/>
              <a:t>Name: </a:t>
            </a:r>
            <a:r>
              <a:rPr lang="en-US" sz="2000" dirty="0" smtClean="0">
                <a:solidFill>
                  <a:schemeClr val="tx1"/>
                </a:solidFill>
              </a:rPr>
              <a:t>Cover Plate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dirty="0"/>
              <a:t>Material</a:t>
            </a:r>
            <a:r>
              <a:rPr lang="en-US" sz="2000" dirty="0" smtClean="0"/>
              <a:t>:: DC03 </a:t>
            </a:r>
            <a:endParaRPr lang="en-US" sz="2000" dirty="0"/>
          </a:p>
          <a:p>
            <a:r>
              <a:rPr lang="en-US" sz="2000" dirty="0" smtClean="0"/>
              <a:t>Thickness</a:t>
            </a:r>
            <a:r>
              <a:rPr lang="en-US" sz="2000" dirty="0"/>
              <a:t>: </a:t>
            </a:r>
            <a:r>
              <a:rPr lang="en-US" sz="2000" dirty="0" smtClean="0"/>
              <a:t>1.8 mm</a:t>
            </a:r>
            <a:endParaRPr lang="en-US" sz="2000" dirty="0"/>
          </a:p>
          <a:p>
            <a:r>
              <a:rPr lang="en-US" sz="2000" dirty="0" smtClean="0"/>
              <a:t>SPM </a:t>
            </a:r>
            <a:r>
              <a:rPr lang="en-US" sz="2000" dirty="0"/>
              <a:t>:- 3</a:t>
            </a:r>
            <a:r>
              <a:rPr lang="en-US" sz="2000" dirty="0" smtClean="0"/>
              <a:t>0</a:t>
            </a:r>
            <a:endParaRPr lang="en-US" sz="2000" dirty="0"/>
          </a:p>
          <a:p>
            <a:r>
              <a:rPr lang="en-US" sz="2000" dirty="0" smtClean="0"/>
              <a:t>Tonnage: </a:t>
            </a:r>
            <a:r>
              <a:rPr lang="en-US" sz="2000" dirty="0" smtClean="0">
                <a:solidFill>
                  <a:schemeClr val="tx1"/>
                </a:solidFill>
              </a:rPr>
              <a:t>350T</a:t>
            </a:r>
          </a:p>
          <a:p>
            <a:r>
              <a:rPr lang="en-US" sz="2000" dirty="0"/>
              <a:t>Tool Size: :- </a:t>
            </a:r>
            <a:r>
              <a:rPr lang="en-US" sz="2000" dirty="0" smtClean="0"/>
              <a:t>1250X6000X350mm</a:t>
            </a:r>
            <a:endParaRPr lang="en-US" sz="2000" dirty="0"/>
          </a:p>
          <a:p>
            <a:r>
              <a:rPr lang="en-US" sz="2000" dirty="0"/>
              <a:t>Tool Development :- </a:t>
            </a:r>
            <a:r>
              <a:rPr lang="en-US" sz="2000" dirty="0" smtClean="0"/>
              <a:t>6 Weeks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Customer :- </a:t>
            </a:r>
            <a:r>
              <a:rPr lang="en-US" sz="2000" dirty="0" err="1">
                <a:solidFill>
                  <a:schemeClr val="tx1"/>
                </a:solidFill>
              </a:rPr>
              <a:t>Rieter</a:t>
            </a:r>
            <a:r>
              <a:rPr lang="en-US" sz="2000" dirty="0">
                <a:solidFill>
                  <a:schemeClr val="tx1"/>
                </a:solidFill>
              </a:rPr>
              <a:t> India </a:t>
            </a:r>
            <a:r>
              <a:rPr lang="en-US" sz="2000" dirty="0" err="1">
                <a:solidFill>
                  <a:schemeClr val="tx1"/>
                </a:solidFill>
              </a:rPr>
              <a:t>Pvt</a:t>
            </a:r>
            <a:r>
              <a:rPr lang="en-US" sz="2000" dirty="0">
                <a:solidFill>
                  <a:schemeClr val="tx1"/>
                </a:solidFill>
              </a:rPr>
              <a:t> Ltd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2514600" y="2171700"/>
            <a:ext cx="12649163" cy="3832508"/>
          </a:xfrm>
          <a:custGeom>
            <a:avLst/>
            <a:gdLst/>
            <a:ahLst/>
            <a:cxnLst/>
            <a:rect l="l" t="t" r="r" b="b"/>
            <a:pathLst>
              <a:path w="12649163" h="3832508">
                <a:moveTo>
                  <a:pt x="0" y="0"/>
                </a:moveTo>
                <a:lnTo>
                  <a:pt x="12649163" y="0"/>
                </a:lnTo>
                <a:lnTo>
                  <a:pt x="12649163" y="3832508"/>
                </a:lnTo>
                <a:lnTo>
                  <a:pt x="0" y="3832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303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43887" y="952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Tandem dies</a:t>
            </a:r>
            <a:endParaRPr lang="en-IN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214" r="13177"/>
          <a:stretch/>
        </p:blipFill>
        <p:spPr>
          <a:xfrm>
            <a:off x="6494195" y="5524500"/>
            <a:ext cx="5337983" cy="34767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490" r="7936"/>
          <a:stretch/>
        </p:blipFill>
        <p:spPr>
          <a:xfrm>
            <a:off x="914400" y="1887315"/>
            <a:ext cx="5368556" cy="3438498"/>
          </a:xfrm>
          <a:prstGeom prst="rect">
            <a:avLst/>
          </a:prstGeom>
        </p:spPr>
      </p:pic>
      <p:pic>
        <p:nvPicPr>
          <p:cNvPr id="13" name="Picture 8" descr="C:\Users\admin\Downloads\Parts\Tool pics\IMG-20241113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0594" y="1885381"/>
            <a:ext cx="5322697" cy="34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ownloads\Parts\Tool pics\IMG-20241113-WA0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8"/>
          <a:stretch/>
        </p:blipFill>
        <p:spPr bwMode="auto">
          <a:xfrm>
            <a:off x="11980595" y="5524500"/>
            <a:ext cx="5322697" cy="347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8417" t="3374" r="8306"/>
          <a:stretch/>
        </p:blipFill>
        <p:spPr>
          <a:xfrm>
            <a:off x="956044" y="5524500"/>
            <a:ext cx="5368556" cy="3476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2891" r="6448"/>
          <a:stretch/>
        </p:blipFill>
        <p:spPr>
          <a:xfrm>
            <a:off x="6494195" y="1885381"/>
            <a:ext cx="5337983" cy="3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143887" y="952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Tandem dies</a:t>
            </a:r>
            <a:endParaRPr lang="en-IN" sz="2400" dirty="0"/>
          </a:p>
        </p:txBody>
      </p:sp>
      <p:pic>
        <p:nvPicPr>
          <p:cNvPr id="8" name="Picture 15" descr="C:\Users\admin\Downloads\Parts\Tool pics\WhatsApp Image 2024-11-13 at 14.34.14_e677bdf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1875439"/>
            <a:ext cx="5411640" cy="34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:\Users\admin\Downloads\Parts\Tool pics\WhatsApp Image 2024-11-13 at 14.34.15_1f47ef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5516683"/>
            <a:ext cx="5403608" cy="351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976" y="13204110"/>
            <a:ext cx="6514961" cy="3405188"/>
          </a:xfrm>
          <a:prstGeom prst="rect">
            <a:avLst/>
          </a:prstGeom>
        </p:spPr>
      </p:pic>
      <p:pic>
        <p:nvPicPr>
          <p:cNvPr id="15" name="Picture 6" descr="C:\Users\admin\Downloads\Parts\Tool pics\IMG-20241113-WA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75438"/>
            <a:ext cx="5403608" cy="350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ownloads\Parts\Tool pics\IMG-20241113-WA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24500"/>
            <a:ext cx="5403608" cy="35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admin\Downloads\Parts\Tool pics\IMG-20241113-WA00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24500"/>
            <a:ext cx="5377332" cy="35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r="3122"/>
          <a:stretch/>
        </p:blipFill>
        <p:spPr>
          <a:xfrm>
            <a:off x="990600" y="1887315"/>
            <a:ext cx="5398353" cy="35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4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0294" y="4412040"/>
            <a:ext cx="1677810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IN" sz="2400" b="1" i="1" u="sng" dirty="0"/>
              <a:t>BUSINESS STATEMENT</a:t>
            </a:r>
          </a:p>
          <a:p>
            <a:r>
              <a:rPr lang="en-IN" sz="2400" i="1" dirty="0"/>
              <a:t>Our core business strategy is to provide innovative engineering solutions. Maintaining </a:t>
            </a:r>
            <a:r>
              <a:rPr lang="en-IN" sz="2400" i="1" dirty="0" smtClean="0"/>
              <a:t>strategic partnership </a:t>
            </a:r>
            <a:r>
              <a:rPr lang="en-IN" sz="2400" i="1" dirty="0"/>
              <a:t>with customers and being  One stop Solution for our clients.  We are committed to continuous Improvements in Productivity and Operational efficiency in a challenging business </a:t>
            </a:r>
            <a:r>
              <a:rPr lang="en-IN" sz="2400" i="1" dirty="0" smtClean="0"/>
              <a:t>environment.</a:t>
            </a:r>
            <a:endParaRPr lang="en-IN" sz="2400" i="1" dirty="0"/>
          </a:p>
        </p:txBody>
      </p:sp>
      <p:sp>
        <p:nvSpPr>
          <p:cNvPr id="8" name="Rectangle 7"/>
          <p:cNvSpPr/>
          <p:nvPr/>
        </p:nvSpPr>
        <p:spPr>
          <a:xfrm>
            <a:off x="900295" y="6176308"/>
            <a:ext cx="16168504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IN" sz="2400" b="1" u="sng" dirty="0"/>
              <a:t>OUR COMPETITIVE ADVANTAGE</a:t>
            </a:r>
          </a:p>
          <a:p>
            <a:pPr algn="just"/>
            <a:r>
              <a:rPr lang="en-IN" sz="2400" i="1" dirty="0"/>
              <a:t>In-house product design, tool design &amp; tool manufacturing.</a:t>
            </a:r>
          </a:p>
          <a:p>
            <a:pPr algn="just"/>
            <a:r>
              <a:rPr lang="en-IN" sz="2400" i="1" dirty="0"/>
              <a:t>High end design software's.</a:t>
            </a:r>
          </a:p>
          <a:p>
            <a:pPr algn="just"/>
            <a:r>
              <a:rPr lang="en-IN" sz="2400" i="1" dirty="0"/>
              <a:t>In-house production &amp; try-out facility.</a:t>
            </a:r>
          </a:p>
          <a:p>
            <a:pPr algn="just"/>
            <a:r>
              <a:rPr lang="en-US" sz="2400" i="1" dirty="0"/>
              <a:t>Engineering services.</a:t>
            </a:r>
            <a:endParaRPr lang="en-IN" sz="2400" i="1" dirty="0"/>
          </a:p>
        </p:txBody>
      </p:sp>
      <p:sp>
        <p:nvSpPr>
          <p:cNvPr id="9" name="Rectangle 8"/>
          <p:cNvSpPr/>
          <p:nvPr/>
        </p:nvSpPr>
        <p:spPr>
          <a:xfrm>
            <a:off x="900294" y="2002339"/>
            <a:ext cx="16778106" cy="23698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en-IN" sz="2800" b="1" dirty="0" smtClean="0"/>
              <a:t>TAPOVAN</a:t>
            </a:r>
            <a:r>
              <a:rPr lang="en-IN" sz="2400" dirty="0" smtClean="0"/>
              <a:t> started </a:t>
            </a:r>
            <a:r>
              <a:rPr lang="en-IN" sz="2400" dirty="0"/>
              <a:t>its </a:t>
            </a:r>
            <a:r>
              <a:rPr lang="en-IN" sz="2400" dirty="0" smtClean="0"/>
              <a:t>journey in 2007  operating </a:t>
            </a:r>
            <a:r>
              <a:rPr lang="en-IN" sz="2400" dirty="0"/>
              <a:t>from </a:t>
            </a:r>
            <a:r>
              <a:rPr lang="en-IN" sz="2400" dirty="0" smtClean="0"/>
              <a:t>Pune as a commercial tool room. We are focussing on </a:t>
            </a:r>
            <a:r>
              <a:rPr lang="en-IN" sz="2400" dirty="0"/>
              <a:t>t</a:t>
            </a:r>
            <a:r>
              <a:rPr lang="en-IN" sz="2400" dirty="0" smtClean="0"/>
              <a:t>ool manufacturing. Be it in automotive tooling</a:t>
            </a:r>
            <a:r>
              <a:rPr lang="en-IN" sz="2400" dirty="0"/>
              <a:t>, </a:t>
            </a:r>
            <a:r>
              <a:rPr lang="en-IN" sz="2400" dirty="0" smtClean="0"/>
              <a:t>non automotive tooling, progressive tools, proto tools or </a:t>
            </a:r>
            <a:r>
              <a:rPr lang="en-US" sz="2400" dirty="0" smtClean="0">
                <a:sym typeface="Klein Bold"/>
              </a:rPr>
              <a:t>precision machining</a:t>
            </a:r>
            <a:r>
              <a:rPr lang="en-IN" sz="2400" dirty="0" smtClean="0"/>
              <a:t>, we </a:t>
            </a:r>
            <a:r>
              <a:rPr lang="en-IN" sz="2400" dirty="0"/>
              <a:t>have it all under one roof. </a:t>
            </a:r>
          </a:p>
          <a:p>
            <a:pPr algn="just"/>
            <a:endParaRPr lang="en-IN" sz="2400" i="1" dirty="0" smtClean="0"/>
          </a:p>
          <a:p>
            <a:pPr algn="just"/>
            <a:r>
              <a:rPr lang="en-IN" sz="2400" i="1" dirty="0" smtClean="0"/>
              <a:t>Total Employees :- 75.</a:t>
            </a:r>
          </a:p>
          <a:p>
            <a:pPr algn="just"/>
            <a:r>
              <a:rPr lang="en-IN" sz="2400" i="1" dirty="0" smtClean="0"/>
              <a:t>Shop Floor area :- 13000 Sqft.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1000" y="1119277"/>
            <a:ext cx="206919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IN" sz="2400" dirty="0"/>
              <a:t>About Us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0295" y="8267700"/>
            <a:ext cx="1616850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IN" sz="2400" b="1" u="sng" dirty="0"/>
              <a:t>OUR CAPACITY</a:t>
            </a:r>
          </a:p>
          <a:p>
            <a:pPr algn="just"/>
            <a:r>
              <a:rPr lang="en-IN" sz="2400" i="1" dirty="0"/>
              <a:t>Automotive tools :- 4</a:t>
            </a:r>
            <a:r>
              <a:rPr lang="en-IN" sz="2400" i="1" dirty="0" smtClean="0"/>
              <a:t>00 no's </a:t>
            </a:r>
            <a:r>
              <a:rPr lang="en-IN" sz="2400" i="1" dirty="0"/>
              <a:t>/ year (Avg. size 2.0 mtr).</a:t>
            </a:r>
          </a:p>
          <a:p>
            <a:pPr algn="just"/>
            <a:r>
              <a:rPr lang="en-IN" sz="2400" i="1" dirty="0"/>
              <a:t>Progressive tools :- 5</a:t>
            </a:r>
            <a:r>
              <a:rPr lang="en-IN" sz="2400" i="1" dirty="0" smtClean="0"/>
              <a:t>0 </a:t>
            </a:r>
            <a:r>
              <a:rPr lang="en-IN" sz="2400" i="1" dirty="0"/>
              <a:t>no`s / year (Avg. size 2.0 mtr). </a:t>
            </a:r>
          </a:p>
        </p:txBody>
      </p:sp>
    </p:spTree>
    <p:extLst>
      <p:ext uri="{BB962C8B-B14F-4D97-AF65-F5344CB8AC3E}">
        <p14:creationId xmlns:p14="http://schemas.microsoft.com/office/powerpoint/2010/main" val="3091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14815" r="684"/>
          <a:stretch/>
        </p:blipFill>
        <p:spPr>
          <a:xfrm>
            <a:off x="1447799" y="2705100"/>
            <a:ext cx="7032833" cy="4267200"/>
          </a:xfrm>
          <a:prstGeom prst="rect">
            <a:avLst/>
          </a:prstGeom>
          <a:ln w="76200">
            <a:solidFill>
              <a:schemeClr val="bg1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15074" r="17472" b="1383"/>
          <a:stretch/>
        </p:blipFill>
        <p:spPr>
          <a:xfrm>
            <a:off x="9601200" y="2705100"/>
            <a:ext cx="7157884" cy="4267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143887" y="952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Tandem dies</a:t>
            </a:r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573000" y="7200900"/>
            <a:ext cx="4146755" cy="2554545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6</a:t>
            </a:r>
            <a:r>
              <a:rPr lang="en-US" sz="2000" b="1" dirty="0" smtClean="0"/>
              <a:t> Stage Tandem die</a:t>
            </a:r>
          </a:p>
          <a:p>
            <a:r>
              <a:rPr lang="en-US" sz="2000" dirty="0" smtClean="0"/>
              <a:t>Name: </a:t>
            </a:r>
            <a:r>
              <a:rPr lang="en-US" sz="2000" b="1" dirty="0"/>
              <a:t>Panel </a:t>
            </a:r>
            <a:r>
              <a:rPr lang="en-US" sz="2000" b="1" dirty="0" err="1"/>
              <a:t>assy</a:t>
            </a:r>
            <a:r>
              <a:rPr lang="en-US" sz="2000" b="1" dirty="0"/>
              <a:t> tray mounting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dirty="0"/>
              <a:t>Material</a:t>
            </a:r>
            <a:r>
              <a:rPr lang="en-US" sz="2000" dirty="0" smtClean="0"/>
              <a:t>:: DP590</a:t>
            </a:r>
            <a:endParaRPr lang="en-US" sz="2000" dirty="0"/>
          </a:p>
          <a:p>
            <a:r>
              <a:rPr lang="en-US" sz="2000" dirty="0" smtClean="0"/>
              <a:t>Thickness</a:t>
            </a:r>
            <a:r>
              <a:rPr lang="en-US" sz="2000" dirty="0"/>
              <a:t>: </a:t>
            </a:r>
            <a:r>
              <a:rPr lang="en-US" sz="2000" dirty="0" smtClean="0"/>
              <a:t>1.6 mm</a:t>
            </a:r>
          </a:p>
          <a:p>
            <a:r>
              <a:rPr lang="en-US" sz="2000" dirty="0" smtClean="0"/>
              <a:t>Part Size :- </a:t>
            </a:r>
            <a:r>
              <a:rPr lang="en-US" sz="2000" dirty="0"/>
              <a:t>786 x100 x 65mm</a:t>
            </a:r>
          </a:p>
          <a:p>
            <a:r>
              <a:rPr lang="en-US" sz="2000" dirty="0" smtClean="0"/>
              <a:t>Tonnage: </a:t>
            </a:r>
            <a:r>
              <a:rPr lang="en-US" sz="2000" dirty="0"/>
              <a:t>500T</a:t>
            </a:r>
          </a:p>
          <a:p>
            <a:r>
              <a:rPr lang="en-US" sz="2000" dirty="0" smtClean="0"/>
              <a:t>Tool </a:t>
            </a:r>
            <a:r>
              <a:rPr lang="en-US" sz="2000" dirty="0"/>
              <a:t>Development :- 12 </a:t>
            </a:r>
            <a:r>
              <a:rPr lang="en-US" sz="2000" dirty="0" smtClean="0"/>
              <a:t>Weeks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Customer :- M&amp;M (TATPL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2694" r="5302" b="13805"/>
          <a:stretch/>
        </p:blipFill>
        <p:spPr>
          <a:xfrm>
            <a:off x="685800" y="2252535"/>
            <a:ext cx="6250585" cy="466228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4924" r="-1" b="13258"/>
          <a:stretch/>
        </p:blipFill>
        <p:spPr>
          <a:xfrm>
            <a:off x="6934200" y="2238083"/>
            <a:ext cx="4038600" cy="595341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9" b="29924"/>
          <a:stretch/>
        </p:blipFill>
        <p:spPr>
          <a:xfrm>
            <a:off x="11410949" y="2256476"/>
            <a:ext cx="6299405" cy="466622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3534696" y="7200900"/>
            <a:ext cx="4146755" cy="2554545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6</a:t>
            </a:r>
            <a:r>
              <a:rPr lang="en-US" sz="2000" b="1" dirty="0" smtClean="0"/>
              <a:t> Stage Tandem die</a:t>
            </a:r>
          </a:p>
          <a:p>
            <a:r>
              <a:rPr lang="en-US" sz="2000" dirty="0" smtClean="0"/>
              <a:t>Name: </a:t>
            </a:r>
            <a:r>
              <a:rPr lang="en-US" sz="2000" dirty="0" err="1" smtClean="0">
                <a:solidFill>
                  <a:schemeClr val="tx1"/>
                </a:solidFill>
              </a:rPr>
              <a:t>Frt</a:t>
            </a:r>
            <a:r>
              <a:rPr lang="en-US" sz="2000" dirty="0" smtClean="0">
                <a:solidFill>
                  <a:schemeClr val="tx1"/>
                </a:solidFill>
              </a:rPr>
              <a:t> side wall </a:t>
            </a:r>
            <a:r>
              <a:rPr lang="en-US" sz="2000" dirty="0" err="1" smtClean="0">
                <a:solidFill>
                  <a:schemeClr val="tx1"/>
                </a:solidFill>
              </a:rPr>
              <a:t>otr</a:t>
            </a:r>
            <a:r>
              <a:rPr lang="en-US" sz="2000" dirty="0" smtClean="0">
                <a:solidFill>
                  <a:schemeClr val="tx1"/>
                </a:solidFill>
              </a:rPr>
              <a:t> LH &amp; RH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dirty="0"/>
              <a:t>Material</a:t>
            </a:r>
            <a:r>
              <a:rPr lang="en-US" sz="2000" dirty="0" smtClean="0"/>
              <a:t>:: E34</a:t>
            </a:r>
            <a:endParaRPr lang="en-US" sz="2000" dirty="0"/>
          </a:p>
          <a:p>
            <a:r>
              <a:rPr lang="en-US" sz="2000" dirty="0" smtClean="0"/>
              <a:t>Thickness</a:t>
            </a:r>
            <a:r>
              <a:rPr lang="en-US" sz="2000" dirty="0"/>
              <a:t>: </a:t>
            </a:r>
            <a:r>
              <a:rPr lang="en-US" sz="2000" dirty="0" smtClean="0"/>
              <a:t>2.2 mm</a:t>
            </a:r>
          </a:p>
          <a:p>
            <a:r>
              <a:rPr lang="en-US" sz="2000" dirty="0" smtClean="0"/>
              <a:t>Part Size :- 586X196X273mm</a:t>
            </a:r>
            <a:endParaRPr lang="en-US" sz="2000" dirty="0"/>
          </a:p>
          <a:p>
            <a:r>
              <a:rPr lang="en-US" sz="2000" dirty="0" smtClean="0"/>
              <a:t>Tonnage: </a:t>
            </a:r>
            <a:r>
              <a:rPr lang="en-US" sz="2000" dirty="0" smtClean="0">
                <a:solidFill>
                  <a:schemeClr val="tx1"/>
                </a:solidFill>
              </a:rPr>
              <a:t>300T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Tool Development :- </a:t>
            </a:r>
            <a:r>
              <a:rPr lang="en-US" sz="2000" dirty="0" smtClean="0">
                <a:solidFill>
                  <a:schemeClr val="tx1"/>
                </a:solidFill>
              </a:rPr>
              <a:t>12 Weeks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Customer :- Magna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7200900"/>
            <a:ext cx="4343400" cy="2554545"/>
          </a:xfrm>
          <a:prstGeom prst="rect">
            <a:avLst/>
          </a:prstGeom>
          <a:noFill/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  <a:r>
              <a:rPr lang="en-US" sz="2000" b="1" dirty="0" smtClean="0"/>
              <a:t> Stage Tandem die</a:t>
            </a:r>
          </a:p>
          <a:p>
            <a:r>
              <a:rPr lang="en-US" sz="2000" dirty="0" smtClean="0"/>
              <a:t>Name: </a:t>
            </a:r>
            <a:r>
              <a:rPr lang="en-US" sz="2000" b="1" dirty="0"/>
              <a:t>Panel  rear  </a:t>
            </a:r>
            <a:r>
              <a:rPr lang="en-US" sz="2000" b="1" dirty="0" err="1"/>
              <a:t>crmbr</a:t>
            </a:r>
            <a:r>
              <a:rPr lang="en-US" sz="2000" b="1" dirty="0"/>
              <a:t> end cap 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dirty="0"/>
              <a:t>Material</a:t>
            </a:r>
            <a:r>
              <a:rPr lang="en-US" sz="2000" dirty="0" smtClean="0"/>
              <a:t>:: HSLA340</a:t>
            </a:r>
            <a:endParaRPr lang="en-US" sz="2000" dirty="0"/>
          </a:p>
          <a:p>
            <a:r>
              <a:rPr lang="en-US" sz="2000" dirty="0" smtClean="0"/>
              <a:t>Thickness</a:t>
            </a:r>
            <a:r>
              <a:rPr lang="en-US" sz="2000" dirty="0"/>
              <a:t>: </a:t>
            </a:r>
            <a:r>
              <a:rPr lang="en-US" sz="2000" dirty="0" smtClean="0"/>
              <a:t>1.2 mm</a:t>
            </a:r>
          </a:p>
          <a:p>
            <a:r>
              <a:rPr lang="en-US" sz="2000" dirty="0" smtClean="0"/>
              <a:t>Part Size :- </a:t>
            </a:r>
            <a:r>
              <a:rPr lang="en-US" sz="2000" dirty="0" smtClean="0">
                <a:solidFill>
                  <a:schemeClr val="tx1"/>
                </a:solidFill>
              </a:rPr>
              <a:t>334x168x88mm</a:t>
            </a:r>
            <a:endParaRPr lang="en-US" sz="2000" dirty="0"/>
          </a:p>
          <a:p>
            <a:r>
              <a:rPr lang="en-US" sz="2000" dirty="0" smtClean="0"/>
              <a:t>Tonnage: </a:t>
            </a:r>
            <a:r>
              <a:rPr lang="en-US" sz="2000" dirty="0"/>
              <a:t>160 T </a:t>
            </a:r>
            <a:endParaRPr lang="en-US" sz="2000" dirty="0" smtClean="0"/>
          </a:p>
          <a:p>
            <a:r>
              <a:rPr lang="en-US" sz="2000" dirty="0" smtClean="0"/>
              <a:t>Tool </a:t>
            </a:r>
            <a:r>
              <a:rPr lang="en-US" sz="2000" dirty="0"/>
              <a:t>Development :- 8 Weeks </a:t>
            </a:r>
            <a:r>
              <a:rPr lang="en-US" sz="2000" dirty="0" smtClean="0">
                <a:solidFill>
                  <a:schemeClr val="tx1"/>
                </a:solidFill>
              </a:rPr>
              <a:t>Customer </a:t>
            </a:r>
            <a:r>
              <a:rPr lang="en-US" sz="2000" dirty="0">
                <a:solidFill>
                  <a:schemeClr val="tx1"/>
                </a:solidFill>
              </a:rPr>
              <a:t>:- </a:t>
            </a:r>
            <a:r>
              <a:rPr lang="en-US" sz="2000" dirty="0" smtClean="0">
                <a:solidFill>
                  <a:schemeClr val="tx1"/>
                </a:solidFill>
              </a:rPr>
              <a:t>Magna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3887" y="9525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Tandem dies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2178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248400" y="1028700"/>
            <a:ext cx="440068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Part Gallery</a:t>
            </a:r>
            <a:endParaRPr lang="en-IN" sz="2400" dirty="0"/>
          </a:p>
        </p:txBody>
      </p:sp>
      <p:pic>
        <p:nvPicPr>
          <p:cNvPr id="6146" name="Picture 2" descr="C:\Users\admin\Downloads\Parts\WhatsApp Image 2024-11-11 at 12.19.55_c51bd9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3894" r="6035"/>
          <a:stretch/>
        </p:blipFill>
        <p:spPr bwMode="auto">
          <a:xfrm>
            <a:off x="3909849" y="1790700"/>
            <a:ext cx="9541282" cy="793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ownloads\Parts\WhatsApp Image 2024-11-11 at 12.19.55_24cd7b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6" t="42566" r="25172" b="35949"/>
          <a:stretch/>
        </p:blipFill>
        <p:spPr bwMode="auto">
          <a:xfrm rot="5400000">
            <a:off x="11881474" y="6815632"/>
            <a:ext cx="4448503" cy="137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3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248400" y="1028700"/>
            <a:ext cx="440068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Part Gallery</a:t>
            </a:r>
            <a:endParaRPr lang="en-IN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"/>
          <a:stretch/>
        </p:blipFill>
        <p:spPr bwMode="auto">
          <a:xfrm>
            <a:off x="752168" y="2476500"/>
            <a:ext cx="16904186" cy="664537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934200" y="1028700"/>
            <a:ext cx="424828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Quality control Dept.</a:t>
            </a:r>
            <a:endParaRPr lang="en-IN" sz="2400" dirty="0"/>
          </a:p>
        </p:txBody>
      </p:sp>
      <p:sp>
        <p:nvSpPr>
          <p:cNvPr id="11" name="TextBox 9"/>
          <p:cNvSpPr txBox="1"/>
          <p:nvPr/>
        </p:nvSpPr>
        <p:spPr>
          <a:xfrm>
            <a:off x="1295400" y="1257300"/>
            <a:ext cx="5257800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2400" dirty="0" smtClean="0">
                <a:sym typeface="Helios"/>
              </a:rPr>
              <a:t>Quality  </a:t>
            </a:r>
            <a:r>
              <a:rPr lang="en-US" sz="2400" dirty="0">
                <a:sym typeface="Helios"/>
              </a:rPr>
              <a:t>Team:-</a:t>
            </a:r>
          </a:p>
          <a:p>
            <a:pPr marL="345440" lvl="1" algn="l">
              <a:lnSpc>
                <a:spcPts val="4479"/>
              </a:lnSpc>
            </a:pPr>
            <a:r>
              <a:rPr lang="en-US" sz="2400" dirty="0" smtClean="0">
                <a:sym typeface="Helios"/>
              </a:rPr>
              <a:t>                   Quality </a:t>
            </a:r>
            <a:r>
              <a:rPr lang="en-US" sz="2400" dirty="0">
                <a:sym typeface="Helios"/>
              </a:rPr>
              <a:t>Head </a:t>
            </a:r>
            <a:r>
              <a:rPr lang="en-US" sz="2400" dirty="0" smtClean="0">
                <a:sym typeface="Helios"/>
              </a:rPr>
              <a:t>- 1</a:t>
            </a:r>
            <a:endParaRPr lang="en-US" sz="2400" dirty="0">
              <a:sym typeface="Helios"/>
            </a:endParaRPr>
          </a:p>
          <a:p>
            <a:pPr marL="345440" lvl="1" algn="l">
              <a:lnSpc>
                <a:spcPts val="4479"/>
              </a:lnSpc>
            </a:pPr>
            <a:r>
              <a:rPr lang="en-US" sz="2400" dirty="0" smtClean="0">
                <a:sym typeface="Helios"/>
              </a:rPr>
              <a:t>           Quality inspectors - 4</a:t>
            </a:r>
          </a:p>
        </p:txBody>
      </p:sp>
      <p:sp>
        <p:nvSpPr>
          <p:cNvPr id="8" name="Rectangle 7"/>
          <p:cNvSpPr/>
          <p:nvPr/>
        </p:nvSpPr>
        <p:spPr>
          <a:xfrm>
            <a:off x="8362275" y="8705790"/>
            <a:ext cx="2991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b="1" dirty="0" smtClean="0"/>
              <a:t>Future expansion plan.</a:t>
            </a:r>
            <a:endParaRPr lang="en-IN" sz="20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119816"/>
              </p:ext>
            </p:extLst>
          </p:nvPr>
        </p:nvGraphicFramePr>
        <p:xfrm>
          <a:off x="914400" y="9163050"/>
          <a:ext cx="16535400" cy="6286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09599"/>
                <a:gridCol w="2743201"/>
                <a:gridCol w="2895600"/>
                <a:gridCol w="2852519"/>
                <a:gridCol w="768210"/>
                <a:gridCol w="6666271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u="none" strike="noStrike" dirty="0" err="1">
                          <a:effectLst/>
                          <a:latin typeface="+mn-lt"/>
                        </a:rPr>
                        <a:t>Sl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Instrument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>
                          <a:effectLst/>
                          <a:latin typeface="+mn-lt"/>
                        </a:rPr>
                        <a:t>Model</a:t>
                      </a:r>
                      <a:endParaRPr lang="en-IN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 smtClean="0">
                          <a:effectLst/>
                          <a:latin typeface="+mn-lt"/>
                        </a:rPr>
                        <a:t>Measuring </a:t>
                      </a:r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range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QTY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Remarks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u="none" strike="noStrike">
                          <a:effectLst/>
                          <a:latin typeface="+mn-lt"/>
                        </a:rPr>
                        <a:t>1</a:t>
                      </a:r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Profile Projector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DYNASCAN PH 400E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300mm X 150mm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  <a:latin typeface="+mn-lt"/>
                        </a:rPr>
                        <a:t>With DGMS 10X &amp; 20X magnification Lens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134600" y="2382174"/>
            <a:ext cx="4419600" cy="100872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4556" tIns="42285" rIns="84556" bIns="42285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9pPr>
          </a:lstStyle>
          <a:p>
            <a:pPr eaLnBrk="1" hangingPunct="1">
              <a:defRPr/>
            </a:pPr>
            <a:r>
              <a:rPr lang="en-IN" sz="2000" dirty="0" err="1" smtClean="0">
                <a:solidFill>
                  <a:schemeClr val="tx1"/>
                </a:solidFill>
                <a:latin typeface="+mn-lt"/>
              </a:rPr>
              <a:t>Mitutoyo</a:t>
            </a:r>
            <a:r>
              <a:rPr lang="en-IN" sz="2000" dirty="0" smtClean="0">
                <a:solidFill>
                  <a:schemeClr val="tx1"/>
                </a:solidFill>
                <a:latin typeface="+mn-lt"/>
              </a:rPr>
              <a:t> Digital </a:t>
            </a:r>
            <a:r>
              <a:rPr lang="en-IN" sz="2000" dirty="0">
                <a:solidFill>
                  <a:schemeClr val="tx1"/>
                </a:solidFill>
                <a:latin typeface="+mn-lt"/>
              </a:rPr>
              <a:t>Height </a:t>
            </a:r>
            <a:r>
              <a:rPr lang="en-IN" sz="2000" dirty="0" smtClean="0">
                <a:solidFill>
                  <a:schemeClr val="tx1"/>
                </a:solidFill>
                <a:latin typeface="+mn-lt"/>
              </a:rPr>
              <a:t>Gauge</a:t>
            </a: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- 1 nos.</a:t>
            </a:r>
          </a:p>
          <a:p>
            <a:pPr eaLnBrk="1" hangingPunct="1">
              <a:defRPr/>
            </a:pP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Measuring Range :600 MM.</a:t>
            </a:r>
          </a:p>
          <a:p>
            <a:pPr eaLnBrk="1" hangingPunct="1">
              <a:defRPr/>
            </a:pP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10 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micron </a:t>
            </a: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resolution.</a:t>
            </a:r>
            <a:endParaRPr lang="en-US" altLang="en-US" sz="2000" dirty="0">
              <a:solidFill>
                <a:schemeClr val="tx1"/>
              </a:solidFill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194" name="Picture 2" descr="C:\Users\admin\Downloads\Parts\WhatsApp Image 2024-11-11 at 16.27.50_e8893ad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3"/>
          <a:stretch/>
        </p:blipFill>
        <p:spPr bwMode="auto">
          <a:xfrm>
            <a:off x="14665755" y="1714500"/>
            <a:ext cx="258050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ownloads\Quality\WhatsApp Image 2024-11-11 at 17.49.42_21072b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2" r="29918"/>
          <a:stretch/>
        </p:blipFill>
        <p:spPr bwMode="auto">
          <a:xfrm>
            <a:off x="9144000" y="4172291"/>
            <a:ext cx="2917142" cy="424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2192000" y="7719151"/>
            <a:ext cx="4419600" cy="700949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4556" tIns="42285" rIns="84556" bIns="42285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9pPr>
          </a:lstStyle>
          <a:p>
            <a:pPr eaLnBrk="1" hangingPunct="1">
              <a:defRPr/>
            </a:pPr>
            <a:r>
              <a:rPr lang="en-IN" sz="2000" dirty="0" smtClean="0">
                <a:solidFill>
                  <a:schemeClr val="tx1"/>
                </a:solidFill>
                <a:latin typeface="+mn-lt"/>
              </a:rPr>
              <a:t>Portable Hardness Tester </a:t>
            </a: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- 1 nos.</a:t>
            </a:r>
          </a:p>
          <a:p>
            <a:pPr eaLnBrk="1" hangingPunct="1">
              <a:defRPr/>
            </a:pP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Measuring Range :</a:t>
            </a:r>
            <a:r>
              <a:rPr lang="en-IN" altLang="en-US" sz="2000" dirty="0">
                <a:solidFill>
                  <a:schemeClr val="tx1"/>
                </a:solidFill>
              </a:rPr>
              <a:t> </a:t>
            </a:r>
            <a:r>
              <a:rPr lang="en-IN" sz="2000" dirty="0" smtClean="0">
                <a:solidFill>
                  <a:schemeClr val="tx1"/>
                </a:solidFill>
              </a:rPr>
              <a:t>17-68.5 </a:t>
            </a:r>
            <a:r>
              <a:rPr lang="en-IN" sz="2000" dirty="0">
                <a:solidFill>
                  <a:schemeClr val="tx1"/>
                </a:solidFill>
              </a:rPr>
              <a:t>HRC</a:t>
            </a: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6" name="Picture 4" descr="C:\Users\admin\Downloads\Quality\WhatsApp Image 2024-11-11 at 18.10.16_e92d55e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9900"/>
            <a:ext cx="6019800" cy="470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14400" y="7810500"/>
            <a:ext cx="6938141" cy="100872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4556" tIns="42285" rIns="84556" bIns="42285">
            <a:spAutoFit/>
          </a:bodyPr>
          <a:lstStyle>
            <a:lvl1pPr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1pPr>
            <a:lvl2pPr marL="742950" indent="-28575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2pPr>
            <a:lvl3pPr marL="11430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3pPr>
            <a:lvl4pPr marL="16002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4pPr>
            <a:lvl5pPr marL="2057400" indent="-228600" eaLnBrk="0" hangingPunct="0"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 Narrow" pitchFamily="34" charset="0"/>
                <a:cs typeface="Lucida Sans Unicode" pitchFamily="34" charset="0"/>
              </a:defRPr>
            </a:lvl9pPr>
          </a:lstStyle>
          <a:p>
            <a:pPr eaLnBrk="1" hangingPunct="1">
              <a:defRPr/>
            </a:pPr>
            <a:r>
              <a:rPr lang="en-IN" sz="2000" dirty="0" smtClean="0">
                <a:solidFill>
                  <a:schemeClr val="tx1"/>
                </a:solidFill>
                <a:latin typeface="+mn-lt"/>
              </a:rPr>
              <a:t>SIMSCAN 22 </a:t>
            </a: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- 1 nos.</a:t>
            </a:r>
          </a:p>
          <a:p>
            <a:pPr eaLnBrk="1" hangingPunct="1">
              <a:defRPr/>
            </a:pP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Accuracy :- u </a:t>
            </a:r>
            <a:r>
              <a:rPr lang="en-US" altLang="en-US" sz="2000" dirty="0" err="1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pto</a:t>
            </a: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 0.035 mm.</a:t>
            </a:r>
          </a:p>
          <a:p>
            <a:pPr eaLnBrk="1" hangingPunct="1">
              <a:defRPr/>
            </a:pPr>
            <a:r>
              <a:rPr lang="en-US" altLang="en-US" sz="2000" dirty="0" smtClean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Scanning rate :- up to 1250000 measurements per second.</a:t>
            </a:r>
          </a:p>
        </p:txBody>
      </p:sp>
    </p:spTree>
    <p:extLst>
      <p:ext uri="{BB962C8B-B14F-4D97-AF65-F5344CB8AC3E}">
        <p14:creationId xmlns:p14="http://schemas.microsoft.com/office/powerpoint/2010/main" val="14243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2326374" y="2877625"/>
            <a:ext cx="5279585" cy="113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9"/>
              </a:lnSpc>
              <a:spcBef>
                <a:spcPct val="0"/>
              </a:spcBef>
            </a:pPr>
            <a:r>
              <a:rPr lang="en-US" sz="6578" dirty="0">
                <a:solidFill>
                  <a:srgbClr val="FFFFFF"/>
                </a:solidFill>
                <a:latin typeface="Helios"/>
                <a:ea typeface="Helios"/>
                <a:cs typeface="Helios"/>
                <a:sym typeface="Helios"/>
              </a:rPr>
              <a:t>FIXTURES</a:t>
            </a:r>
          </a:p>
        </p:txBody>
      </p:sp>
      <p:sp>
        <p:nvSpPr>
          <p:cNvPr id="6" name="Freeform 6"/>
          <p:cNvSpPr/>
          <p:nvPr/>
        </p:nvSpPr>
        <p:spPr>
          <a:xfrm>
            <a:off x="241080" y="331636"/>
            <a:ext cx="1068682" cy="999735"/>
          </a:xfrm>
          <a:custGeom>
            <a:avLst/>
            <a:gdLst/>
            <a:ahLst/>
            <a:cxnLst/>
            <a:rect l="l" t="t" r="r" b="b"/>
            <a:pathLst>
              <a:path w="1068682" h="999735">
                <a:moveTo>
                  <a:pt x="0" y="0"/>
                </a:moveTo>
                <a:lnTo>
                  <a:pt x="1068682" y="0"/>
                </a:lnTo>
                <a:lnTo>
                  <a:pt x="1068682" y="999735"/>
                </a:lnTo>
                <a:lnTo>
                  <a:pt x="0" y="9997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6934200" y="1181099"/>
            <a:ext cx="424828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Checking Fixtures</a:t>
            </a:r>
            <a:r>
              <a:rPr lang="en-US" sz="2400" dirty="0"/>
              <a:t>.</a:t>
            </a:r>
            <a:endParaRPr lang="en-IN" sz="2400" dirty="0"/>
          </a:p>
        </p:txBody>
      </p:sp>
      <p:pic>
        <p:nvPicPr>
          <p:cNvPr id="10242" name="Picture 2" descr="C:\Users\admin\Downloads\Quality\WhatsApp Image 2024-11-11 at 17.45.06_b7cf2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8414"/>
          <a:stretch/>
        </p:blipFill>
        <p:spPr bwMode="auto">
          <a:xfrm rot="16200000">
            <a:off x="1978404" y="1031500"/>
            <a:ext cx="3896176" cy="54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ownloads\Quality\WhatsApp Image 2024-11-11 at 17.45.06_b7cf2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9031" b="2676"/>
          <a:stretch/>
        </p:blipFill>
        <p:spPr bwMode="auto">
          <a:xfrm rot="16200000">
            <a:off x="7523922" y="1124780"/>
            <a:ext cx="3896178" cy="522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ownloads\Quality\WhatsApp Image 2024-11-11 at 17.45.07_3ab449d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3914"/>
          <a:stretch/>
        </p:blipFill>
        <p:spPr bwMode="auto">
          <a:xfrm rot="16200000">
            <a:off x="12964218" y="1094683"/>
            <a:ext cx="3896178" cy="528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ownloads\Quality\WhatsApp Image 2024-11-11 at 17.45.07_157b10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4651"/>
          <a:stretch/>
        </p:blipFill>
        <p:spPr bwMode="auto">
          <a:xfrm>
            <a:off x="1200807" y="5895521"/>
            <a:ext cx="5432976" cy="38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admin\Downloads\Quality\WhatsApp Image 2024-11-11 at 17.45.06_9f8dab5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2"/>
          <a:stretch/>
        </p:blipFill>
        <p:spPr bwMode="auto">
          <a:xfrm>
            <a:off x="6847490" y="5895520"/>
            <a:ext cx="5233277" cy="389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admin\Downloads\Quality\WhatsApp Image 2024-11-11 at 18.30.47_346632c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r="12127"/>
          <a:stretch/>
        </p:blipFill>
        <p:spPr bwMode="auto">
          <a:xfrm>
            <a:off x="12268199" y="5895521"/>
            <a:ext cx="5288215" cy="38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14500"/>
            <a:ext cx="5155305" cy="3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975" y="5753100"/>
            <a:ext cx="5154025" cy="40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26" y="5829300"/>
            <a:ext cx="5025130" cy="40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049" y="1714500"/>
            <a:ext cx="5054277" cy="3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45" y="5829300"/>
            <a:ext cx="5162277" cy="40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14500"/>
            <a:ext cx="5256390" cy="405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34200" y="1181099"/>
            <a:ext cx="424828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Checking Fixtures</a:t>
            </a:r>
            <a:r>
              <a:rPr lang="en-US" sz="2400" dirty="0"/>
              <a:t>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954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05801" y="1181099"/>
            <a:ext cx="19050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Buy-Off</a:t>
            </a:r>
            <a:endParaRPr lang="en-IN" sz="2400" dirty="0"/>
          </a:p>
        </p:txBody>
      </p:sp>
      <p:sp>
        <p:nvSpPr>
          <p:cNvPr id="4" name="Rectangle 3"/>
          <p:cNvSpPr/>
          <p:nvPr/>
        </p:nvSpPr>
        <p:spPr>
          <a:xfrm>
            <a:off x="7162800" y="2739769"/>
            <a:ext cx="5867400" cy="5985131"/>
          </a:xfrm>
          <a:prstGeom prst="rect">
            <a:avLst/>
          </a:prstGeom>
        </p:spPr>
        <p:txBody>
          <a:bodyPr wrap="square" lIns="75084" tIns="37544" rIns="75084" bIns="37544">
            <a:spAutoFit/>
          </a:bodyPr>
          <a:lstStyle/>
          <a:p>
            <a:pPr marL="1200150" lvl="2" indent="-285750" defTabSz="804111">
              <a:buFont typeface="Wingdings" pitchFamily="2" charset="2"/>
              <a:buChar char="§"/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Design </a:t>
            </a: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records 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Method Plan 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3D Design 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2D Detailing </a:t>
            </a:r>
            <a:endParaRPr lang="en-US" sz="2400" i="1" dirty="0" smtClean="0">
              <a:solidFill>
                <a:prstClr val="black"/>
              </a:solidFill>
              <a:latin typeface="Arial Narrow" pitchFamily="34" charset="0"/>
              <a:ea typeface="Roboto Condensed" pitchFamily="2" charset="0"/>
              <a:cs typeface="Arial" panose="020B0604020202020204" pitchFamily="34" charset="0"/>
            </a:endParaRP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3D machining models and 2D wire cut.</a:t>
            </a:r>
            <a:endParaRPr lang="en-US" sz="2400" i="1" dirty="0">
              <a:solidFill>
                <a:prstClr val="black"/>
              </a:solidFill>
              <a:latin typeface="Arial Narrow" pitchFamily="34" charset="0"/>
              <a:ea typeface="Roboto Condensed" pitchFamily="2" charset="0"/>
              <a:cs typeface="Arial" panose="020B0604020202020204" pitchFamily="34" charset="0"/>
            </a:endParaRP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Design sign-off Documents</a:t>
            </a:r>
          </a:p>
          <a:p>
            <a:pPr defTabSz="804111">
              <a:defRPr/>
            </a:pPr>
            <a:endParaRPr lang="en-US" sz="2400" i="1" dirty="0">
              <a:solidFill>
                <a:prstClr val="black"/>
              </a:solidFill>
              <a:latin typeface="Arial Narrow" pitchFamily="34" charset="0"/>
              <a:ea typeface="Roboto Condensed" pitchFamily="2" charset="0"/>
              <a:cs typeface="Times New Roman" pitchFamily="18" charset="0"/>
            </a:endParaRPr>
          </a:p>
          <a:p>
            <a:pPr defTabSz="804111"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Test </a:t>
            </a: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Certificates </a:t>
            </a:r>
            <a:endParaRPr lang="en-US" sz="2400" b="1" i="1" dirty="0">
              <a:solidFill>
                <a:prstClr val="black"/>
              </a:solidFill>
              <a:latin typeface="Arial Narrow" pitchFamily="34" charset="0"/>
              <a:ea typeface="Roboto Condensed" pitchFamily="2" charset="0"/>
              <a:cs typeface="Times New Roman" pitchFamily="18" charset="0"/>
            </a:endParaRP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Raw Material, Heat treatment , etc.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Dimensional Inspection report 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Part Lay out Inspection 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Part CMM Inspection 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Checking Fixture Designs 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Checking fixture CMM Report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 smtClean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Part </a:t>
            </a: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CF report </a:t>
            </a:r>
          </a:p>
          <a:p>
            <a:pPr marL="1149028" lvl="2" indent="-234628" defTabSz="804111">
              <a:buFont typeface="Wingdings" panose="05000000000000000000" pitchFamily="2" charset="2"/>
              <a:buChar char="§"/>
              <a:defRPr/>
            </a:pPr>
            <a:r>
              <a:rPr 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Times New Roman" pitchFamily="18" charset="0"/>
              </a:rPr>
              <a:t>Dispatch documents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84104" y="2031347"/>
            <a:ext cx="10058400" cy="445153"/>
          </a:xfrm>
          <a:prstGeom prst="rect">
            <a:avLst/>
          </a:prstGeom>
        </p:spPr>
        <p:txBody>
          <a:bodyPr wrap="square" lIns="75084" tIns="37544" rIns="75084" bIns="37544">
            <a:spAutoFit/>
          </a:bodyPr>
          <a:lstStyle/>
          <a:p>
            <a:pPr defTabSz="804111"/>
            <a:r>
              <a:rPr lang="en-US" alt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We </a:t>
            </a:r>
            <a:r>
              <a:rPr lang="en-US" altLang="en-US" sz="2400" i="1" dirty="0" smtClean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supply </a:t>
            </a:r>
            <a:r>
              <a:rPr lang="en-US" alt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all the Tools and Fixtures with required </a:t>
            </a:r>
            <a:r>
              <a:rPr lang="en-US" altLang="en-US" sz="2400" i="1" dirty="0" smtClean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 below given </a:t>
            </a:r>
            <a:r>
              <a:rPr lang="en-US" alt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Buy-off</a:t>
            </a:r>
            <a:r>
              <a:rPr lang="en-US" altLang="en-US" sz="2400" i="1" dirty="0" smtClean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  </a:t>
            </a:r>
            <a:r>
              <a:rPr lang="en-US" altLang="en-US" sz="2400" i="1" dirty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Documents</a:t>
            </a:r>
            <a:r>
              <a:rPr lang="en-US" altLang="en-US" sz="2400" i="1" dirty="0" smtClean="0">
                <a:solidFill>
                  <a:prstClr val="black"/>
                </a:solidFill>
                <a:latin typeface="Arial Narrow" pitchFamily="34" charset="0"/>
                <a:ea typeface="Roboto Condensed" pitchFamily="2" charset="0"/>
                <a:cs typeface="Arial" panose="020B0604020202020204" pitchFamily="34" charset="0"/>
              </a:rPr>
              <a:t>.</a:t>
            </a:r>
            <a:endParaRPr lang="en-US" altLang="en-US" sz="2400" i="1" dirty="0">
              <a:solidFill>
                <a:prstClr val="black"/>
              </a:solidFill>
              <a:latin typeface="Arial Narrow" pitchFamily="34" charset="0"/>
              <a:ea typeface="Roboto Condense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5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09600" y="2019300"/>
            <a:ext cx="16830503" cy="7239000"/>
          </a:xfrm>
          <a:custGeom>
            <a:avLst/>
            <a:gdLst/>
            <a:ahLst/>
            <a:cxnLst/>
            <a:rect l="l" t="t" r="r" b="b"/>
            <a:pathLst>
              <a:path w="12491062" h="5992089">
                <a:moveTo>
                  <a:pt x="0" y="0"/>
                </a:moveTo>
                <a:lnTo>
                  <a:pt x="12491062" y="0"/>
                </a:lnTo>
                <a:lnTo>
                  <a:pt x="12491062" y="5992089"/>
                </a:lnTo>
                <a:lnTo>
                  <a:pt x="0" y="5992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30600" y="7324874"/>
            <a:ext cx="1247626" cy="1247626"/>
          </a:xfrm>
          <a:custGeom>
            <a:avLst/>
            <a:gdLst/>
            <a:ahLst/>
            <a:cxnLst/>
            <a:rect l="l" t="t" r="r" b="b"/>
            <a:pathLst>
              <a:path w="1247626" h="1247626">
                <a:moveTo>
                  <a:pt x="0" y="0"/>
                </a:moveTo>
                <a:lnTo>
                  <a:pt x="1247626" y="0"/>
                </a:lnTo>
                <a:lnTo>
                  <a:pt x="1247626" y="1247626"/>
                </a:lnTo>
                <a:lnTo>
                  <a:pt x="0" y="1247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54400" y="5487901"/>
            <a:ext cx="1636799" cy="1636799"/>
          </a:xfrm>
          <a:custGeom>
            <a:avLst/>
            <a:gdLst/>
            <a:ahLst/>
            <a:cxnLst/>
            <a:rect l="l" t="t" r="r" b="b"/>
            <a:pathLst>
              <a:path w="1636799" h="1636799">
                <a:moveTo>
                  <a:pt x="0" y="0"/>
                </a:moveTo>
                <a:lnTo>
                  <a:pt x="1636799" y="0"/>
                </a:lnTo>
                <a:lnTo>
                  <a:pt x="1636799" y="1636799"/>
                </a:lnTo>
                <a:lnTo>
                  <a:pt x="0" y="1636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6248400" y="1028700"/>
            <a:ext cx="440068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Our Clients</a:t>
            </a: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3848100"/>
            <a:ext cx="18288000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zonix" pitchFamily="50" charset="0"/>
                <a:ea typeface="Roboto Condensed" pitchFamily="2" charset="0"/>
              </a:rPr>
              <a:t>Its our pleasure to serve you.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11000" y="6694289"/>
            <a:ext cx="377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2A2E3A"/>
                </a:solidFill>
                <a:latin typeface="Klein Bold"/>
                <a:ea typeface="Klein Bold"/>
                <a:cs typeface="Klein Bold"/>
              </a:rPr>
              <a:t>Office address:</a:t>
            </a:r>
          </a:p>
          <a:p>
            <a:r>
              <a:rPr lang="en-IN" sz="2400" dirty="0" smtClean="0">
                <a:solidFill>
                  <a:srgbClr val="2A2E3A"/>
                </a:solidFill>
                <a:latin typeface="Klein Bold"/>
                <a:ea typeface="Klein Bold"/>
                <a:cs typeface="Klein Bold"/>
              </a:rPr>
              <a:t>S Block, W220, </a:t>
            </a:r>
            <a:r>
              <a:rPr lang="en-IN" sz="2400" dirty="0">
                <a:solidFill>
                  <a:srgbClr val="2A2E3A"/>
                </a:solidFill>
                <a:latin typeface="Klein Bold"/>
                <a:ea typeface="Klein Bold"/>
                <a:cs typeface="Klein Bold"/>
              </a:rPr>
              <a:t>MIDC, </a:t>
            </a:r>
          </a:p>
          <a:p>
            <a:r>
              <a:rPr lang="en-IN" sz="2400" dirty="0">
                <a:solidFill>
                  <a:srgbClr val="2A2E3A"/>
                </a:solidFill>
                <a:latin typeface="Klein Bold"/>
                <a:ea typeface="Klein Bold"/>
                <a:cs typeface="Klein Bold"/>
              </a:rPr>
              <a:t>Bhosari, Pune, India</a:t>
            </a:r>
          </a:p>
          <a:p>
            <a:r>
              <a:rPr lang="en-IN" sz="2400" dirty="0">
                <a:solidFill>
                  <a:srgbClr val="2A2E3A"/>
                </a:solidFill>
                <a:latin typeface="Klein Bold"/>
                <a:ea typeface="Klein Bold"/>
                <a:cs typeface="Klein Bold"/>
              </a:rPr>
              <a:t>Maharashtra 411026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32703" y="6057900"/>
            <a:ext cx="504107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Contact:</a:t>
            </a:r>
          </a:p>
          <a:p>
            <a:pPr lvl="0" algn="r">
              <a:lnSpc>
                <a:spcPts val="3600"/>
              </a:lnSpc>
              <a:spcBef>
                <a:spcPct val="0"/>
              </a:spcBef>
            </a:pPr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                              </a:t>
            </a:r>
            <a:r>
              <a:rPr lang="en-US" sz="2400" dirty="0" smtClean="0">
                <a:latin typeface="Klein Bold"/>
                <a:ea typeface="Roboto Condensed" pitchFamily="2" charset="0"/>
              </a:rPr>
              <a:t>+91 </a:t>
            </a:r>
            <a:r>
              <a:rPr lang="en-US" sz="2400" dirty="0" smtClean="0">
                <a:latin typeface="Klein Bold"/>
                <a:ea typeface="Klein Bold"/>
                <a:cs typeface="Klein Bold"/>
                <a:sym typeface="Klein Bold"/>
              </a:rPr>
              <a:t>9552266777</a:t>
            </a:r>
          </a:p>
          <a:p>
            <a:pPr algn="r">
              <a:lnSpc>
                <a:spcPts val="36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2A2E3A"/>
                </a:solidFill>
                <a:latin typeface="Klein Bold"/>
                <a:ea typeface="Klein Bold"/>
                <a:cs typeface="Klein Bold"/>
                <a:sym typeface="Klein Bold"/>
              </a:rPr>
              <a:t>                              +91 8590019741</a:t>
            </a:r>
            <a:endParaRPr lang="en-US" sz="2400" dirty="0">
              <a:solidFill>
                <a:srgbClr val="2A2E3A"/>
              </a:solidFill>
              <a:latin typeface="Klein Bold"/>
              <a:ea typeface="Klein Bold"/>
              <a:cs typeface="Klein Bold"/>
              <a:sym typeface="Klein Bold"/>
            </a:endParaRPr>
          </a:p>
          <a:p>
            <a:pPr lvl="0" algn="r">
              <a:lnSpc>
                <a:spcPts val="36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2A2E3A"/>
                </a:solidFill>
                <a:latin typeface="Klein Bold"/>
                <a:ea typeface="Klein Bold"/>
                <a:cs typeface="Klein Bold"/>
                <a:sym typeface="Klein Bold"/>
                <a:hlinkClick r:id="rId2"/>
              </a:rPr>
              <a:t>abhishek.mankare@tapovantools.in</a:t>
            </a:r>
            <a:endParaRPr lang="en-US" sz="2400" dirty="0" smtClean="0">
              <a:solidFill>
                <a:srgbClr val="2A2E3A"/>
              </a:solidFill>
              <a:latin typeface="Klein Bold"/>
              <a:ea typeface="Klein Bold"/>
              <a:cs typeface="Klein Bold"/>
              <a:sym typeface="Klein Bold"/>
            </a:endParaRPr>
          </a:p>
          <a:p>
            <a:pPr algn="r">
              <a:lnSpc>
                <a:spcPts val="36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2A2E3A"/>
                </a:solidFill>
                <a:latin typeface="Klein Bold"/>
                <a:ea typeface="Klein Bold"/>
                <a:cs typeface="Klein Bold"/>
                <a:sym typeface="Klein Bold"/>
                <a:hlinkClick r:id="rId3"/>
              </a:rPr>
              <a:t>vijay.mankare@tapovantools.in</a:t>
            </a:r>
            <a:endParaRPr lang="en-US" sz="2400" dirty="0" smtClean="0">
              <a:solidFill>
                <a:srgbClr val="2A2E3A"/>
              </a:solidFill>
              <a:latin typeface="Klein Bold"/>
              <a:ea typeface="Klein Bold"/>
              <a:cs typeface="Klein Bold"/>
              <a:sym typeface="Klein Bold"/>
            </a:endParaRPr>
          </a:p>
          <a:p>
            <a:pPr lvl="0" algn="r">
              <a:lnSpc>
                <a:spcPts val="3600"/>
              </a:lnSpc>
              <a:spcBef>
                <a:spcPct val="0"/>
              </a:spcBef>
            </a:pPr>
            <a:r>
              <a:rPr lang="en-US" sz="2400" dirty="0">
                <a:solidFill>
                  <a:srgbClr val="2A2E3A"/>
                </a:solidFill>
                <a:latin typeface="Klein Bold"/>
                <a:ea typeface="Klein Bold"/>
                <a:cs typeface="Klein Bold"/>
                <a:sym typeface="Klein Bold"/>
                <a:hlinkClick r:id="rId4"/>
              </a:rPr>
              <a:t>p</a:t>
            </a:r>
            <a:r>
              <a:rPr lang="en-US" sz="2400" dirty="0" smtClean="0">
                <a:solidFill>
                  <a:srgbClr val="2A2E3A"/>
                </a:solidFill>
                <a:latin typeface="Klein Bold"/>
                <a:ea typeface="Klein Bold"/>
                <a:cs typeface="Klein Bold"/>
                <a:sym typeface="Klein Bold"/>
                <a:hlinkClick r:id="rId4"/>
              </a:rPr>
              <a:t>remjith.john@tapovantools.in</a:t>
            </a:r>
            <a:endParaRPr lang="en-US" sz="2400" dirty="0">
              <a:solidFill>
                <a:srgbClr val="2A2E3A"/>
              </a:solidFill>
              <a:latin typeface="Klein Bold"/>
              <a:ea typeface="Klein Bold"/>
              <a:cs typeface="Klein Bold"/>
              <a:sym typeface="Klein Bold"/>
            </a:endParaRPr>
          </a:p>
        </p:txBody>
      </p:sp>
      <p:pic>
        <p:nvPicPr>
          <p:cNvPr id="13314" name="Picture 2" descr="C:\Users\admin\Downloads\TAPOVAN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95" y="5729354"/>
            <a:ext cx="3252005" cy="345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1292" y="3771901"/>
            <a:ext cx="2935308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/>
              <a:t>Tooling</a:t>
            </a:r>
            <a:endParaRPr lang="en-I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151292" y="4565543"/>
            <a:ext cx="293530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400" dirty="0" smtClean="0">
                <a:latin typeface="+mn-lt"/>
              </a:rPr>
              <a:t>1. </a:t>
            </a:r>
            <a:r>
              <a:rPr lang="en-US" sz="2400" dirty="0">
                <a:latin typeface="+mn-lt"/>
              </a:rPr>
              <a:t>Progressive </a:t>
            </a:r>
            <a:r>
              <a:rPr lang="en-US" sz="2400" dirty="0" smtClean="0">
                <a:latin typeface="+mn-lt"/>
              </a:rPr>
              <a:t>Tools</a:t>
            </a:r>
            <a:endParaRPr lang="en-IN" sz="2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1292" y="5219700"/>
            <a:ext cx="293530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400" dirty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. </a:t>
            </a:r>
            <a:r>
              <a:rPr lang="en-US" sz="2400" dirty="0">
                <a:latin typeface="+mn-lt"/>
              </a:rPr>
              <a:t>Tandem Tools</a:t>
            </a:r>
            <a:endParaRPr lang="en-IN" sz="24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37892" y="5937143"/>
            <a:ext cx="346870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400" dirty="0">
                <a:latin typeface="+mn-lt"/>
              </a:rPr>
              <a:t>3. Proto Parts</a:t>
            </a:r>
            <a:endParaRPr lang="en-IN" sz="24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37893" y="6595452"/>
            <a:ext cx="567850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IN" sz="2400" dirty="0">
                <a:latin typeface="+mn-lt"/>
              </a:rPr>
              <a:t>4</a:t>
            </a:r>
            <a:r>
              <a:rPr lang="en-IN" sz="2400" dirty="0" smtClean="0">
                <a:latin typeface="+mn-lt"/>
              </a:rPr>
              <a:t>. Assembly/Welding/Checking Fixtures</a:t>
            </a:r>
            <a:endParaRPr lang="en-IN" sz="24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37892" y="4565542"/>
            <a:ext cx="369730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IN" sz="2400" dirty="0">
                <a:latin typeface="+mn-lt"/>
              </a:rPr>
              <a:t>1. Sheet Metal Stamping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37893" y="5251342"/>
            <a:ext cx="369730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400" dirty="0">
                <a:latin typeface="+mn-lt"/>
              </a:rPr>
              <a:t>2. Engineering Services </a:t>
            </a:r>
            <a:endParaRPr lang="en-IN" sz="24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292" y="5905500"/>
            <a:ext cx="293530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</a:defRPr>
            </a:lvl1pPr>
          </a:lstStyle>
          <a:p>
            <a:r>
              <a:rPr lang="en-US" sz="2400" dirty="0">
                <a:latin typeface="+mn-lt"/>
              </a:rPr>
              <a:t>3</a:t>
            </a:r>
            <a:r>
              <a:rPr lang="en-US" sz="2400" dirty="0" smtClean="0">
                <a:latin typeface="+mn-lt"/>
              </a:rPr>
              <a:t>. </a:t>
            </a:r>
            <a:r>
              <a:rPr lang="en-US" sz="2400" dirty="0">
                <a:latin typeface="+mn-lt"/>
              </a:rPr>
              <a:t>Proto Tools</a:t>
            </a:r>
            <a:endParaRPr lang="en-IN" sz="2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37892" y="3771900"/>
            <a:ext cx="3468708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/>
              <a:t>Production</a:t>
            </a:r>
            <a:endParaRPr lang="en-IN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7837916" y="1119277"/>
            <a:ext cx="245950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IN" sz="2400" dirty="0" smtClean="0"/>
              <a:t>Our Services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106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837916" y="1119277"/>
            <a:ext cx="245950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IN" sz="2400" dirty="0" smtClean="0"/>
              <a:t>Shop floor</a:t>
            </a:r>
            <a:endParaRPr lang="en-IN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2" y="1866900"/>
            <a:ext cx="1750422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Freeform 3"/>
          <p:cNvSpPr/>
          <p:nvPr/>
        </p:nvSpPr>
        <p:spPr>
          <a:xfrm>
            <a:off x="457200" y="5625672"/>
            <a:ext cx="5791200" cy="4166028"/>
          </a:xfrm>
          <a:custGeom>
            <a:avLst/>
            <a:gdLst/>
            <a:ahLst/>
            <a:cxnLst/>
            <a:rect l="l" t="t" r="r" b="b"/>
            <a:pathLst>
              <a:path w="5483536" h="4758422">
                <a:moveTo>
                  <a:pt x="0" y="0"/>
                </a:moveTo>
                <a:lnTo>
                  <a:pt x="5483536" y="0"/>
                </a:lnTo>
                <a:lnTo>
                  <a:pt x="5483536" y="4758422"/>
                </a:lnTo>
                <a:lnTo>
                  <a:pt x="0" y="4758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6" r="-16157" b="-196"/>
            </a:stretch>
          </a:blipFill>
        </p:spPr>
      </p:sp>
      <p:sp>
        <p:nvSpPr>
          <p:cNvPr id="29" name="Freeform 5"/>
          <p:cNvSpPr/>
          <p:nvPr/>
        </p:nvSpPr>
        <p:spPr>
          <a:xfrm>
            <a:off x="6400800" y="5625672"/>
            <a:ext cx="5867400" cy="4166028"/>
          </a:xfrm>
          <a:custGeom>
            <a:avLst/>
            <a:gdLst/>
            <a:ahLst/>
            <a:cxnLst/>
            <a:rect l="l" t="t" r="r" b="b"/>
            <a:pathLst>
              <a:path w="3771607" h="4758422">
                <a:moveTo>
                  <a:pt x="0" y="0"/>
                </a:moveTo>
                <a:lnTo>
                  <a:pt x="3771607" y="0"/>
                </a:lnTo>
                <a:lnTo>
                  <a:pt x="3771607" y="4758422"/>
                </a:lnTo>
                <a:lnTo>
                  <a:pt x="0" y="4758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82"/>
            </a:stretch>
          </a:blipFill>
        </p:spPr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5625672"/>
            <a:ext cx="5542190" cy="416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7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887" y="11811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Over head crane</a:t>
            </a:r>
            <a:endParaRPr lang="en-IN" sz="2400" dirty="0"/>
          </a:p>
        </p:txBody>
      </p:sp>
      <p:pic>
        <p:nvPicPr>
          <p:cNvPr id="6147" name="Picture 3" descr="C:\Users\admin\Downloads\pics\WhatsApp Image 2024-11-10 at 15.12.54_2f0bf5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39569"/>
            <a:ext cx="5638800" cy="42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wnloads\pics\WhatsApp Image 2024-11-10 at 15.12.54_7f944f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739569"/>
            <a:ext cx="5638800" cy="424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12801600" y="72009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 smtClean="0">
                <a:sym typeface="Helios"/>
              </a:rPr>
              <a:t>Tool room Over head crane 5 Ton</a:t>
            </a:r>
            <a:endParaRPr lang="en-US" dirty="0">
              <a:sym typeface="Helios"/>
            </a:endParaRPr>
          </a:p>
        </p:txBody>
      </p:sp>
      <p:pic>
        <p:nvPicPr>
          <p:cNvPr id="6149" name="Picture 5" descr="C:\Users\admin\Downloads\pics\WhatsApp Image 2024-11-10 at 15.31.59_80dfbd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711174"/>
            <a:ext cx="5534454" cy="42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0"/>
          <p:cNvSpPr txBox="1"/>
          <p:nvPr/>
        </p:nvSpPr>
        <p:spPr>
          <a:xfrm>
            <a:off x="1095562" y="7200900"/>
            <a:ext cx="4666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 smtClean="0">
                <a:sym typeface="Helios"/>
              </a:rPr>
              <a:t>Press shop Over head crane 15 Ton</a:t>
            </a:r>
            <a:endParaRPr lang="en-US" dirty="0">
              <a:sym typeface="Helios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7067924" y="7200900"/>
            <a:ext cx="4666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 smtClean="0">
                <a:sym typeface="Helios"/>
              </a:rPr>
              <a:t>Press shop Over head crane 5 Ton</a:t>
            </a:r>
            <a:endParaRPr lang="en-US" dirty="0">
              <a:sym typeface="Helios"/>
            </a:endParaRPr>
          </a:p>
        </p:txBody>
      </p:sp>
    </p:spTree>
    <p:extLst>
      <p:ext uri="{BB962C8B-B14F-4D97-AF65-F5344CB8AC3E}">
        <p14:creationId xmlns:p14="http://schemas.microsoft.com/office/powerpoint/2010/main" val="26410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>
          <a:xfrm>
            <a:off x="13944601" y="1750632"/>
            <a:ext cx="3657600" cy="4475261"/>
          </a:xfrm>
          <a:custGeom>
            <a:avLst/>
            <a:gdLst/>
            <a:ahLst/>
            <a:cxnLst/>
            <a:rect l="l" t="t" r="r" b="b"/>
            <a:pathLst>
              <a:path w="2801301" h="6405886">
                <a:moveTo>
                  <a:pt x="0" y="0"/>
                </a:moveTo>
                <a:lnTo>
                  <a:pt x="2801301" y="0"/>
                </a:lnTo>
                <a:lnTo>
                  <a:pt x="2801301" y="6405886"/>
                </a:lnTo>
                <a:lnTo>
                  <a:pt x="0" y="640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85"/>
            </a:stretch>
          </a:blipFill>
        </p:spPr>
      </p:sp>
      <p:sp>
        <p:nvSpPr>
          <p:cNvPr id="24" name="Freeform 4"/>
          <p:cNvSpPr/>
          <p:nvPr/>
        </p:nvSpPr>
        <p:spPr>
          <a:xfrm>
            <a:off x="9677400" y="1734814"/>
            <a:ext cx="3641153" cy="4494103"/>
          </a:xfrm>
          <a:custGeom>
            <a:avLst/>
            <a:gdLst/>
            <a:ahLst/>
            <a:cxnLst/>
            <a:rect l="l" t="t" r="r" b="b"/>
            <a:pathLst>
              <a:path w="3264836" h="6405886">
                <a:moveTo>
                  <a:pt x="0" y="0"/>
                </a:moveTo>
                <a:lnTo>
                  <a:pt x="3264836" y="0"/>
                </a:lnTo>
                <a:lnTo>
                  <a:pt x="3264836" y="6405886"/>
                </a:lnTo>
                <a:lnTo>
                  <a:pt x="0" y="6405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3"/>
          <p:cNvSpPr/>
          <p:nvPr/>
        </p:nvSpPr>
        <p:spPr>
          <a:xfrm>
            <a:off x="5715001" y="1781925"/>
            <a:ext cx="3352800" cy="4475260"/>
          </a:xfrm>
          <a:custGeom>
            <a:avLst/>
            <a:gdLst/>
            <a:ahLst/>
            <a:cxnLst/>
            <a:rect l="l" t="t" r="r" b="b"/>
            <a:pathLst>
              <a:path w="3837342" h="6405886">
                <a:moveTo>
                  <a:pt x="0" y="0"/>
                </a:moveTo>
                <a:lnTo>
                  <a:pt x="3837342" y="0"/>
                </a:lnTo>
                <a:lnTo>
                  <a:pt x="3837342" y="6405886"/>
                </a:lnTo>
                <a:lnTo>
                  <a:pt x="0" y="640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7439882" y="1119277"/>
            <a:ext cx="3304318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/>
              <a:t>Try out facility</a:t>
            </a:r>
            <a:endParaRPr lang="en-IN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3868400" y="6228918"/>
            <a:ext cx="4343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>
                <a:sym typeface="Helios"/>
              </a:rPr>
              <a:t>150 T </a:t>
            </a:r>
            <a:r>
              <a:rPr lang="en-US" dirty="0" smtClean="0">
                <a:sym typeface="Helios"/>
              </a:rPr>
              <a:t>MCP PNEUMATIC </a:t>
            </a:r>
            <a:r>
              <a:rPr lang="en-US" dirty="0">
                <a:sym typeface="Helios"/>
              </a:rPr>
              <a:t>PRESS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77400" y="6213520"/>
            <a:ext cx="4017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>
                <a:sym typeface="Helios"/>
              </a:rPr>
              <a:t>250 T SEW PNEUMATIC PRESS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000" y="6212456"/>
            <a:ext cx="4017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>
                <a:sym typeface="Helios"/>
              </a:rPr>
              <a:t>350 T SEW PNEUMATIC PRESS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41858" y="6228918"/>
            <a:ext cx="336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>
                <a:sym typeface="Helios"/>
              </a:rPr>
              <a:t>600 T HYDRAULIC PRESS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37648"/>
              </p:ext>
            </p:extLst>
          </p:nvPr>
        </p:nvGraphicFramePr>
        <p:xfrm>
          <a:off x="914400" y="6819900"/>
          <a:ext cx="16916400" cy="288991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67200"/>
                <a:gridCol w="381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33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439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Tonnage</a:t>
                      </a:r>
                      <a:endParaRPr kumimoji="0" lang="en-IN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 smtClean="0"/>
                        <a:t>600 TON</a:t>
                      </a:r>
                      <a:endParaRPr kumimoji="0" lang="en-I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350 TON</a:t>
                      </a:r>
                      <a:endParaRPr kumimoji="0" lang="en-I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u="none" strike="noStrike" dirty="0" smtClean="0">
                          <a:effectLst/>
                        </a:rPr>
                        <a:t>250 TON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u="none" strike="noStrike" dirty="0" smtClean="0">
                          <a:effectLst/>
                        </a:rPr>
                        <a:t>150 </a:t>
                      </a:r>
                      <a:r>
                        <a:rPr lang="en-IN" sz="2000" u="none" strike="noStrike" dirty="0">
                          <a:effectLst/>
                        </a:rPr>
                        <a:t>TON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484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Make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NAVEEN</a:t>
                      </a: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SEW</a:t>
                      </a:r>
                      <a:endParaRPr kumimoji="0" lang="en-IN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SEW</a:t>
                      </a:r>
                      <a:endParaRPr kumimoji="0" lang="en-IN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2000" kern="1200" dirty="0" smtClean="0">
                          <a:solidFill>
                            <a:schemeClr val="tx1"/>
                          </a:solidFill>
                        </a:rPr>
                        <a:t>MICP</a:t>
                      </a:r>
                      <a:endParaRPr lang="en-IN" sz="2000" kern="1200" dirty="0">
                        <a:solidFill>
                          <a:schemeClr val="tx1"/>
                        </a:solidFill>
                        <a:latin typeface="+mn-lt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75437" marR="75437" marT="48771" marB="48771" anchor="ctr" horzOverflow="overflow"/>
                </a:tc>
              </a:tr>
              <a:tr h="62484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Bolster size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dirty="0" smtClean="0"/>
                        <a:t>2500 x 1500 mm (SH-800mm)</a:t>
                      </a:r>
                      <a:endParaRPr kumimoji="0" lang="en-IN" sz="2000" u="none" strike="noStrike" kern="1200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</a:rPr>
                        <a:t>1500 x 800 mm (SH-625mm)</a:t>
                      </a:r>
                      <a:endParaRPr lang="en-US" altLang="en-US" sz="2000" dirty="0" smtClean="0">
                        <a:solidFill>
                          <a:schemeClr val="tx1"/>
                        </a:solidFill>
                        <a:latin typeface="+mn-lt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</a:rPr>
                        <a:t>1200 x 620 mm (SH-500 mm)</a:t>
                      </a:r>
                      <a:endParaRPr lang="en-US" altLang="en-US" sz="2000" dirty="0" smtClean="0">
                        <a:solidFill>
                          <a:schemeClr val="tx1"/>
                        </a:solidFill>
                        <a:latin typeface="+mn-lt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</a:rPr>
                        <a:t>1250 x 620 mm (SH-500</a:t>
                      </a:r>
                      <a:r>
                        <a:rPr lang="en-US" alt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</a:rPr>
                        <a:t>mm)</a:t>
                      </a:r>
                      <a:endParaRPr lang="en-US" altLang="en-US" sz="2000" dirty="0" smtClean="0">
                        <a:solidFill>
                          <a:schemeClr val="tx1"/>
                        </a:solidFill>
                        <a:latin typeface="+mn-lt"/>
                        <a:ea typeface="Roboto Condensed" pitchFamily="2" charset="0"/>
                        <a:cs typeface="Times New Roman" pitchFamily="18" charset="0"/>
                      </a:endParaRPr>
                    </a:p>
                  </a:txBody>
                  <a:tcPr marL="75437" marR="75437" marT="48771" marB="48771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583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H frame, double crank </a:t>
                      </a:r>
                      <a:r>
                        <a:rPr lang="en-IN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hydraulic</a:t>
                      </a: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 press.</a:t>
                      </a: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C frame, single crank pneumatic press.</a:t>
                      </a: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C frame, single crank pneumatic press.</a:t>
                      </a: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C frame, single crank pneumatic press.</a:t>
                      </a:r>
                    </a:p>
                  </a:txBody>
                  <a:tcPr marL="75437" marR="75437" marT="48771" marB="48771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66900"/>
            <a:ext cx="4080907" cy="435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12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818575"/>
              </p:ext>
            </p:extLst>
          </p:nvPr>
        </p:nvGraphicFramePr>
        <p:xfrm>
          <a:off x="457200" y="6667500"/>
          <a:ext cx="17526000" cy="29718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2800"/>
                <a:gridCol w="3167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93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227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2821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5458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Model</a:t>
                      </a:r>
                      <a:endParaRPr kumimoji="0" lang="en-IN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 smtClean="0"/>
                        <a:t>FORESTLINE 5 AXIS</a:t>
                      </a:r>
                      <a:endParaRPr kumimoji="0" lang="en-I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CHAKRA + BFW</a:t>
                      </a:r>
                      <a:endParaRPr kumimoji="0" lang="en-I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CHAKRA  BFW</a:t>
                      </a:r>
                      <a:endParaRPr kumimoji="0" lang="en-I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JYOTI –VMC 1580</a:t>
                      </a:r>
                      <a:endParaRPr kumimoji="0" lang="en-I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JYOTI – RDX 200</a:t>
                      </a:r>
                      <a:endParaRPr kumimoji="0" lang="en-I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82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Bed Size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8500 X 2450 mm</a:t>
                      </a: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1200 X 650 mm</a:t>
                      </a:r>
                      <a:endParaRPr kumimoji="0" lang="en-IN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1200 X 650  mm</a:t>
                      </a:r>
                      <a:endParaRPr kumimoji="0" lang="en-IN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1800 X 800 mm</a:t>
                      </a:r>
                      <a:endParaRPr kumimoji="0" lang="en-IN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1200 X 600 mm</a:t>
                      </a:r>
                      <a:endParaRPr kumimoji="0" lang="en-IN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Travel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ios"/>
                        </a:rPr>
                        <a:t>8000 X  2400 X 1000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Helios"/>
                        </a:rPr>
                        <a:t> </a:t>
                      </a: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1050 x 610 x 600 mm</a:t>
                      </a:r>
                      <a:endParaRPr kumimoji="0" lang="en-IN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1050 x 610 x 600 mm</a:t>
                      </a:r>
                      <a:endParaRPr kumimoji="0" lang="en-IN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1600 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x 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750 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x 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800 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kumimoji="0" lang="en-IN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18191A"/>
                          </a:solidFill>
                          <a:latin typeface="Helios"/>
                        </a:rPr>
                        <a:t>1050 X 500 X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ios"/>
                        </a:rPr>
                        <a:t>500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Helios"/>
                        </a:rPr>
                        <a:t> 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kumimoji="0" lang="en-IN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Max Load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8000 kg</a:t>
                      </a:r>
                      <a:endParaRPr kumimoji="0" lang="en-IN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1200  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kg</a:t>
                      </a:r>
                      <a:endParaRPr kumimoji="0" lang="en-IN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1200  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kg</a:t>
                      </a:r>
                      <a:endParaRPr kumimoji="0" lang="en-IN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1500 kg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1000 kg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Controller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Siemens</a:t>
                      </a:r>
                      <a:endParaRPr kumimoji="0" lang="en-IN" sz="20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Mitsubishi 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M70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Mitsubishi 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M70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Fanuc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Mitsubishi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M80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143887" y="1181100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CNC milling Machines</a:t>
            </a:r>
            <a:endParaRPr lang="en-IN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98" y="2074324"/>
            <a:ext cx="3181502" cy="398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0"/>
          <p:cNvSpPr txBox="1"/>
          <p:nvPr/>
        </p:nvSpPr>
        <p:spPr>
          <a:xfrm>
            <a:off x="762000" y="6191190"/>
            <a:ext cx="28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>
                <a:sym typeface="Helios"/>
              </a:rPr>
              <a:t>FORESTLINE 5 </a:t>
            </a:r>
            <a:r>
              <a:rPr lang="en-US" dirty="0" smtClean="0">
                <a:sym typeface="Helios"/>
              </a:rPr>
              <a:t>AXIS</a:t>
            </a:r>
            <a:endParaRPr lang="en-US" dirty="0">
              <a:sym typeface="Helios"/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8991600" y="6191190"/>
            <a:ext cx="881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>
                <a:sym typeface="Helios"/>
              </a:rPr>
              <a:t>BFW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2059934"/>
            <a:ext cx="3333901" cy="394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00" y="2061418"/>
            <a:ext cx="3134148" cy="393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3"/>
          <p:cNvSpPr txBox="1"/>
          <p:nvPr/>
        </p:nvSpPr>
        <p:spPr>
          <a:xfrm>
            <a:off x="12039600" y="6210300"/>
            <a:ext cx="1349189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16"/>
              </a:lnSpc>
              <a:spcBef>
                <a:spcPct val="0"/>
              </a:spcBef>
            </a:pPr>
            <a:r>
              <a:rPr lang="en-US" sz="2000" b="1" i="1" dirty="0" smtClean="0">
                <a:sym typeface="Helios"/>
              </a:rPr>
              <a:t>JYOTI</a:t>
            </a:r>
            <a:endParaRPr lang="en-US" sz="2474" dirty="0">
              <a:latin typeface="Helios"/>
              <a:ea typeface="Helios"/>
              <a:cs typeface="Helios"/>
              <a:sym typeface="Helios"/>
            </a:endParaRPr>
          </a:p>
        </p:txBody>
      </p:sp>
      <p:sp>
        <p:nvSpPr>
          <p:cNvPr id="37" name="TextBox 12"/>
          <p:cNvSpPr txBox="1"/>
          <p:nvPr/>
        </p:nvSpPr>
        <p:spPr>
          <a:xfrm>
            <a:off x="4953000" y="61911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2000" b="1" i="1"/>
            </a:lvl1pPr>
          </a:lstStyle>
          <a:p>
            <a:r>
              <a:rPr lang="en-US" dirty="0" smtClean="0">
                <a:sym typeface="Helios"/>
              </a:rPr>
              <a:t>BFW  - 2 no's</a:t>
            </a:r>
            <a:endParaRPr lang="en-US" dirty="0">
              <a:sym typeface="Helios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15795811" y="6135383"/>
            <a:ext cx="1349189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16"/>
              </a:lnSpc>
              <a:spcBef>
                <a:spcPct val="0"/>
              </a:spcBef>
            </a:pPr>
            <a:r>
              <a:rPr lang="en-US" sz="2000" b="1" i="1" dirty="0" smtClean="0">
                <a:sym typeface="Helios"/>
              </a:rPr>
              <a:t>JYOTI</a:t>
            </a:r>
            <a:endParaRPr lang="en-US" sz="2474" dirty="0">
              <a:latin typeface="Helios"/>
              <a:ea typeface="Helios"/>
              <a:cs typeface="Helios"/>
              <a:sym typeface="Helio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b="4234"/>
          <a:stretch/>
        </p:blipFill>
        <p:spPr bwMode="auto">
          <a:xfrm>
            <a:off x="4114800" y="2087229"/>
            <a:ext cx="3398742" cy="395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4" b="4511"/>
          <a:stretch/>
        </p:blipFill>
        <p:spPr bwMode="auto">
          <a:xfrm>
            <a:off x="457199" y="2019301"/>
            <a:ext cx="3452531" cy="402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IMG-20250209-WA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6872" b="12912"/>
          <a:stretch/>
        </p:blipFill>
        <p:spPr bwMode="auto">
          <a:xfrm>
            <a:off x="1143000" y="2204933"/>
            <a:ext cx="8001000" cy="482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0" y="1481435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Laser cutting M/C</a:t>
            </a:r>
            <a:endParaRPr lang="en-I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0" y="1481435"/>
            <a:ext cx="403860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 smtClean="0"/>
              <a:t>Wire cut M/C</a:t>
            </a:r>
            <a:endParaRPr lang="en-IN" sz="2400" dirty="0"/>
          </a:p>
        </p:txBody>
      </p:sp>
      <p:pic>
        <p:nvPicPr>
          <p:cNvPr id="7170" name="Picture 2" descr="C:\Users\admin\Downloads\Parts\WhatsApp Image 2024-11-11 at 14.02.49_e89362d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1717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730981"/>
              </p:ext>
            </p:extLst>
          </p:nvPr>
        </p:nvGraphicFramePr>
        <p:xfrm>
          <a:off x="11734800" y="7324538"/>
          <a:ext cx="4724400" cy="20099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71600"/>
                <a:gridCol w="3352800"/>
              </a:tblGrid>
              <a:tr h="22118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Model</a:t>
                      </a:r>
                      <a:endParaRPr kumimoji="0" lang="en-IN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 smtClean="0"/>
                        <a:t>SODICK A 530D</a:t>
                      </a:r>
                      <a:endParaRPr kumimoji="0" lang="en-I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</a:tr>
              <a:tr h="54082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Bed Size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900 X 600 mm</a:t>
                      </a:r>
                    </a:p>
                  </a:txBody>
                  <a:tcPr marL="75437" marR="75437" marT="48771" marB="48771" anchor="ctr" horzOverflow="overflow"/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Travel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ios"/>
                        </a:rPr>
                        <a:t>500 X  300 X 25O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Helios"/>
                        </a:rPr>
                        <a:t> </a:t>
                      </a: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</a:p>
                  </a:txBody>
                  <a:tcPr marL="75437" marR="75437" marT="48771" marB="48771" anchor="ctr" horzOverflow="overflow"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Resolution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 Micron</a:t>
                      </a:r>
                      <a:endParaRPr kumimoji="0" lang="en-IN" sz="20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7" marR="75437" marT="48771" marB="48771" anchor="ctr" horzOverflow="overflow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029163"/>
              </p:ext>
            </p:extLst>
          </p:nvPr>
        </p:nvGraphicFramePr>
        <p:xfrm>
          <a:off x="3200400" y="7324538"/>
          <a:ext cx="4724400" cy="15527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71600"/>
                <a:gridCol w="3352800"/>
              </a:tblGrid>
              <a:tr h="22118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Model</a:t>
                      </a:r>
                      <a:endParaRPr kumimoji="0" lang="en-IN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Lucida Sans Unicode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 smtClean="0"/>
                        <a:t>PRIMA P20</a:t>
                      </a:r>
                      <a:endParaRPr kumimoji="0" lang="en-I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</a:tr>
              <a:tr h="54082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Bed Size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4000 X 1500 mm</a:t>
                      </a:r>
                    </a:p>
                  </a:txBody>
                  <a:tcPr marL="75437" marR="75437" marT="48771" marB="48771" anchor="ctr" horzOverflow="overflow"/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Travel</a:t>
                      </a:r>
                      <a:endParaRPr kumimoji="0" lang="en-I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pitchFamily="2" charset="0"/>
                        <a:ea typeface="Roboto Condensed" pitchFamily="2" charset="0"/>
                        <a:cs typeface="Arial" pitchFamily="34" charset="0"/>
                      </a:endParaRPr>
                    </a:p>
                  </a:txBody>
                  <a:tcPr marL="75437" marR="75437" marT="48771" marB="4877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ios"/>
                        </a:rPr>
                        <a:t>4000 X  1500 X 75O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Helios"/>
                        </a:rPr>
                        <a:t> </a:t>
                      </a:r>
                      <a:r>
                        <a:rPr kumimoji="0" lang="en-IN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</a:p>
                  </a:txBody>
                  <a:tcPr marL="75437" marR="75437" marT="48771" marB="48771"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pics\IMG-20241110-WA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76900"/>
            <a:ext cx="257173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ownloads\pics\IMG-20241110-WA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76901"/>
            <a:ext cx="2438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ownloads\pics\IMG-20241110-WA0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3" y="5676901"/>
            <a:ext cx="413038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ownloads\pics\IMG-20241110-WA0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690419"/>
            <a:ext cx="2603793" cy="333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ownloads\pics\IMG-20241110-WA0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9" y="2324100"/>
            <a:ext cx="4125471" cy="32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dmin\Downloads\pics\IMG-20241110-WA00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5691977"/>
            <a:ext cx="2438400" cy="33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admin\Downloads\pics\IMG-20241110-WA00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5676900"/>
            <a:ext cx="2438400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E:\Company presentation\Online pics\Jung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4613" y="2324099"/>
            <a:ext cx="3795700" cy="32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E:\Company presentation\Online pics\Capture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0600" y="2324100"/>
            <a:ext cx="4046480" cy="32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E:\Company presentation\Online pics\Capture-2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86852" y="2359289"/>
            <a:ext cx="2453148" cy="323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Company presentation\Online pics\Capture-3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92400" y="2324098"/>
            <a:ext cx="2428826" cy="32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48400" y="1181100"/>
            <a:ext cx="440068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latin typeface="Azonix" pitchFamily="50" charset="0"/>
                <a:ea typeface="Roboto Condensed" pitchFamily="2" charset="0"/>
              </a:defRPr>
            </a:lvl1pPr>
          </a:lstStyle>
          <a:p>
            <a:r>
              <a:rPr lang="en-US" sz="2400" dirty="0"/>
              <a:t>Conventional Machines</a:t>
            </a:r>
            <a:endParaRPr lang="en-I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4401020"/>
            <a:ext cx="4090375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 Narrow" pitchFamily="34" charset="0"/>
                <a:sym typeface="Helios Bold"/>
              </a:rPr>
              <a:t>Jig </a:t>
            </a:r>
            <a:r>
              <a:rPr lang="en-US" sz="2800" i="1" dirty="0" smtClean="0">
                <a:latin typeface="Arial Narrow" pitchFamily="34" charset="0"/>
                <a:sym typeface="Helios Bold"/>
              </a:rPr>
              <a:t>Boring </a:t>
            </a:r>
            <a:r>
              <a:rPr lang="en-US" sz="2800" i="1" dirty="0">
                <a:latin typeface="Arial Narrow" pitchFamily="34" charset="0"/>
                <a:sym typeface="Helios Bold"/>
              </a:rPr>
              <a:t>M/c</a:t>
            </a:r>
            <a:r>
              <a:rPr lang="en-IN" sz="2800" i="1" dirty="0">
                <a:latin typeface="Arial Narrow" pitchFamily="34" charset="0"/>
              </a:rPr>
              <a:t> – 1 </a:t>
            </a:r>
            <a:r>
              <a:rPr lang="en-IN" sz="2800" i="1" dirty="0" smtClean="0">
                <a:latin typeface="Arial Narrow" pitchFamily="34" charset="0"/>
              </a:rPr>
              <a:t>No's</a:t>
            </a:r>
            <a:endParaRPr lang="en-IN" sz="2800" i="1" dirty="0">
              <a:latin typeface="Arial Narrow" pitchFamily="34" charset="0"/>
            </a:endParaRPr>
          </a:p>
          <a:p>
            <a:r>
              <a:rPr lang="en-IN" sz="2800" i="1" dirty="0">
                <a:latin typeface="Arial Narrow" pitchFamily="34" charset="0"/>
              </a:rPr>
              <a:t>Milling machine – </a:t>
            </a:r>
            <a:r>
              <a:rPr lang="en-IN" sz="2800" i="1" dirty="0" smtClean="0">
                <a:latin typeface="Arial Narrow" pitchFamily="34" charset="0"/>
              </a:rPr>
              <a:t>2 No's</a:t>
            </a:r>
          </a:p>
          <a:p>
            <a:r>
              <a:rPr lang="en-US" sz="2800" i="1" dirty="0" smtClean="0">
                <a:latin typeface="Arial Narrow" pitchFamily="34" charset="0"/>
              </a:rPr>
              <a:t>Surface Grinding M/c – 2No`s</a:t>
            </a:r>
            <a:endParaRPr lang="en-IN" sz="2800" i="1" dirty="0">
              <a:latin typeface="Arial Narrow" pitchFamily="34" charset="0"/>
            </a:endParaRPr>
          </a:p>
          <a:p>
            <a:r>
              <a:rPr lang="en-IN" sz="2800" i="1" dirty="0">
                <a:latin typeface="Arial Narrow" pitchFamily="34" charset="0"/>
              </a:rPr>
              <a:t>Lathe Machine – </a:t>
            </a:r>
            <a:r>
              <a:rPr lang="en-IN" sz="2800" i="1" dirty="0" smtClean="0">
                <a:latin typeface="Arial Narrow" pitchFamily="34" charset="0"/>
              </a:rPr>
              <a:t>1 </a:t>
            </a:r>
            <a:r>
              <a:rPr lang="en-IN" sz="2800" i="1" dirty="0">
                <a:latin typeface="Arial Narrow" pitchFamily="34" charset="0"/>
              </a:rPr>
              <a:t>No's</a:t>
            </a:r>
          </a:p>
          <a:p>
            <a:r>
              <a:rPr lang="en-IN" sz="2800" i="1" dirty="0">
                <a:latin typeface="Arial Narrow" pitchFamily="34" charset="0"/>
              </a:rPr>
              <a:t>Radial Drilling M/c – 3</a:t>
            </a:r>
            <a:r>
              <a:rPr lang="en-IN" sz="2800" i="1" dirty="0" smtClean="0">
                <a:latin typeface="Arial Narrow" pitchFamily="34" charset="0"/>
              </a:rPr>
              <a:t> No's</a:t>
            </a:r>
          </a:p>
        </p:txBody>
      </p:sp>
    </p:spTree>
    <p:extLst>
      <p:ext uri="{BB962C8B-B14F-4D97-AF65-F5344CB8AC3E}">
        <p14:creationId xmlns:p14="http://schemas.microsoft.com/office/powerpoint/2010/main" val="15064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</TotalTime>
  <Words>1474</Words>
  <Application>Microsoft Office PowerPoint</Application>
  <PresentationFormat>Custom</PresentationFormat>
  <Paragraphs>361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Helios Bold</vt:lpstr>
      <vt:lpstr>Times New Roman</vt:lpstr>
      <vt:lpstr>Arial Narrow</vt:lpstr>
      <vt:lpstr>Calibri</vt:lpstr>
      <vt:lpstr>Leelawadee UI</vt:lpstr>
      <vt:lpstr>Roboto Condensed</vt:lpstr>
      <vt:lpstr>Wingdings</vt:lpstr>
      <vt:lpstr>Azonix</vt:lpstr>
      <vt:lpstr>Bahnschrift</vt:lpstr>
      <vt:lpstr>Helios</vt:lpstr>
      <vt:lpstr>Lucida Sans Unicode</vt:lpstr>
      <vt:lpstr>Klein Bold</vt:lpstr>
      <vt:lpstr>Microsoft 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Profile Presentation</dc:title>
  <dc:creator>admin</dc:creator>
  <cp:lastModifiedBy>admin</cp:lastModifiedBy>
  <cp:revision>176</cp:revision>
  <dcterms:created xsi:type="dcterms:W3CDTF">2006-08-16T00:00:00Z</dcterms:created>
  <dcterms:modified xsi:type="dcterms:W3CDTF">2025-02-12T07:42:21Z</dcterms:modified>
  <dc:identifier>DAGDDQRC9X4</dc:identifier>
</cp:coreProperties>
</file>